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321" r:id="rId4"/>
    <p:sldId id="331" r:id="rId5"/>
    <p:sldId id="330" r:id="rId6"/>
    <p:sldId id="332" r:id="rId7"/>
    <p:sldId id="350" r:id="rId8"/>
    <p:sldId id="333" r:id="rId9"/>
    <p:sldId id="334" r:id="rId10"/>
    <p:sldId id="336" r:id="rId11"/>
    <p:sldId id="322" r:id="rId12"/>
    <p:sldId id="335" r:id="rId13"/>
    <p:sldId id="329" r:id="rId14"/>
    <p:sldId id="347" r:id="rId15"/>
    <p:sldId id="346" r:id="rId16"/>
    <p:sldId id="348" r:id="rId17"/>
    <p:sldId id="323" r:id="rId18"/>
    <p:sldId id="337" r:id="rId19"/>
    <p:sldId id="339" r:id="rId20"/>
    <p:sldId id="344" r:id="rId21"/>
    <p:sldId id="345" r:id="rId22"/>
    <p:sldId id="325" r:id="rId23"/>
    <p:sldId id="327" r:id="rId24"/>
    <p:sldId id="34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E423ED-E61B-CA4D-9F58-FA8103E03E55}">
          <p14:sldIdLst>
            <p14:sldId id="256"/>
            <p14:sldId id="257"/>
            <p14:sldId id="321"/>
            <p14:sldId id="331"/>
            <p14:sldId id="330"/>
            <p14:sldId id="332"/>
            <p14:sldId id="350"/>
          </p14:sldIdLst>
        </p14:section>
        <p14:section name="QC" id="{FCF7A9C5-648E-464A-9781-0AF217397BB3}">
          <p14:sldIdLst>
            <p14:sldId id="333"/>
            <p14:sldId id="334"/>
            <p14:sldId id="336"/>
            <p14:sldId id="322"/>
            <p14:sldId id="335"/>
          </p14:sldIdLst>
        </p14:section>
        <p14:section name="Advanced QC" id="{4122BD4D-5BE7-5E4B-9803-EE29DBA93315}">
          <p14:sldIdLst>
            <p14:sldId id="329"/>
            <p14:sldId id="347"/>
            <p14:sldId id="346"/>
            <p14:sldId id="348"/>
            <p14:sldId id="323"/>
          </p14:sldIdLst>
        </p14:section>
        <p14:section name="normalization" id="{03602FF9-1FBD-0E45-BC63-6A2D62491A6F}">
          <p14:sldIdLst>
            <p14:sldId id="337"/>
            <p14:sldId id="339"/>
            <p14:sldId id="344"/>
            <p14:sldId id="345"/>
            <p14:sldId id="325"/>
            <p14:sldId id="327"/>
            <p14:sldId id="3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A41"/>
    <a:srgbClr val="FF06E6"/>
    <a:srgbClr val="00F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7"/>
    <p:restoredTop sz="95493"/>
  </p:normalViewPr>
  <p:slideViewPr>
    <p:cSldViewPr snapToGrid="0" snapToObjects="1">
      <p:cViewPr>
        <p:scale>
          <a:sx n="91" d="100"/>
          <a:sy n="91" d="100"/>
        </p:scale>
        <p:origin x="1168" y="760"/>
      </p:cViewPr>
      <p:guideLst/>
    </p:cSldViewPr>
  </p:slideViewPr>
  <p:notesTextViewPr>
    <p:cViewPr>
      <p:scale>
        <a:sx n="70" d="100"/>
        <a:sy n="7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13BE0D-F3B5-5341-A21F-4673255F25D9}" type="datetimeFigureOut">
              <a:rPr lang="en-US" smtClean="0"/>
              <a:t>10/5/22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94C823-349D-F04E-9024-6798B90CC055}" type="slidenum">
              <a:rPr lang="en-US" smtClean="0"/>
              <a:t>‹#›</a:t>
            </a:fld>
            <a:endParaRPr lang="en-US"/>
          </a:p>
        </p:txBody>
      </p:sp>
    </p:spTree>
    <p:extLst>
      <p:ext uri="{BB962C8B-B14F-4D97-AF65-F5344CB8AC3E}">
        <p14:creationId xmlns:p14="http://schemas.microsoft.com/office/powerpoint/2010/main" val="3593713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94C823-349D-F04E-9024-6798B90CC055}" type="slidenum">
              <a:rPr lang="en-US" smtClean="0"/>
              <a:t>1</a:t>
            </a:fld>
            <a:endParaRPr lang="en-US"/>
          </a:p>
        </p:txBody>
      </p:sp>
    </p:spTree>
    <p:extLst>
      <p:ext uri="{BB962C8B-B14F-4D97-AF65-F5344CB8AC3E}">
        <p14:creationId xmlns:p14="http://schemas.microsoft.com/office/powerpoint/2010/main" val="227736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These added ambient counts can distort downstream analysis such as marker gene identification or other differential expression tests especially </a:t>
            </a:r>
            <a:r>
              <a:rPr lang="en-US" sz="1200" dirty="0" err="1"/>
              <a:t>whenlevels</a:t>
            </a:r>
            <a:r>
              <a:rPr lang="en-US" sz="1200" dirty="0"/>
              <a:t> vary between samples. </a:t>
            </a:r>
            <a:endParaRPr lang="en-US" dirty="0"/>
          </a:p>
        </p:txBody>
      </p:sp>
      <p:sp>
        <p:nvSpPr>
          <p:cNvPr id="4" name="Slide Number Placeholder 3"/>
          <p:cNvSpPr>
            <a:spLocks noGrp="1"/>
          </p:cNvSpPr>
          <p:nvPr>
            <p:ph type="sldNum" sz="quarter" idx="5"/>
          </p:nvPr>
        </p:nvSpPr>
        <p:spPr/>
        <p:txBody>
          <a:bodyPr/>
          <a:lstStyle/>
          <a:p>
            <a:fld id="{9B94C823-349D-F04E-9024-6798B90CC055}" type="slidenum">
              <a:rPr lang="en-US" smtClean="0"/>
              <a:t>13</a:t>
            </a:fld>
            <a:endParaRPr lang="en-US"/>
          </a:p>
        </p:txBody>
      </p:sp>
    </p:spTree>
    <p:extLst>
      <p:ext uri="{BB962C8B-B14F-4D97-AF65-F5344CB8AC3E}">
        <p14:creationId xmlns:p14="http://schemas.microsoft.com/office/powerpoint/2010/main" val="3523477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These added ambient counts can distort downstream analysis such as marker gene identification or other differential expression tests especially </a:t>
            </a:r>
            <a:r>
              <a:rPr lang="en-US" sz="1200" dirty="0" err="1"/>
              <a:t>whenlevels</a:t>
            </a:r>
            <a:r>
              <a:rPr lang="en-US" sz="1200" dirty="0"/>
              <a:t> vary between samples. </a:t>
            </a:r>
            <a:endParaRPr lang="en-US" dirty="0"/>
          </a:p>
        </p:txBody>
      </p:sp>
      <p:sp>
        <p:nvSpPr>
          <p:cNvPr id="4" name="Slide Number Placeholder 3"/>
          <p:cNvSpPr>
            <a:spLocks noGrp="1"/>
          </p:cNvSpPr>
          <p:nvPr>
            <p:ph type="sldNum" sz="quarter" idx="5"/>
          </p:nvPr>
        </p:nvSpPr>
        <p:spPr/>
        <p:txBody>
          <a:bodyPr/>
          <a:lstStyle/>
          <a:p>
            <a:fld id="{9B94C823-349D-F04E-9024-6798B90CC055}" type="slidenum">
              <a:rPr lang="en-US" smtClean="0"/>
              <a:t>14</a:t>
            </a:fld>
            <a:endParaRPr lang="en-US"/>
          </a:p>
        </p:txBody>
      </p:sp>
    </p:spTree>
    <p:extLst>
      <p:ext uri="{BB962C8B-B14F-4D97-AF65-F5344CB8AC3E}">
        <p14:creationId xmlns:p14="http://schemas.microsoft.com/office/powerpoint/2010/main" val="2327096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These added ambient counts can distort downstream analysis such as marker gene identification or other differential expression tests especially </a:t>
            </a:r>
            <a:r>
              <a:rPr lang="en-US" sz="1200" dirty="0" err="1"/>
              <a:t>whenlevels</a:t>
            </a:r>
            <a:r>
              <a:rPr lang="en-US" sz="1200" dirty="0"/>
              <a:t> vary between samples. </a:t>
            </a:r>
            <a:endParaRPr lang="en-US" dirty="0"/>
          </a:p>
        </p:txBody>
      </p:sp>
      <p:sp>
        <p:nvSpPr>
          <p:cNvPr id="4" name="Slide Number Placeholder 3"/>
          <p:cNvSpPr>
            <a:spLocks noGrp="1"/>
          </p:cNvSpPr>
          <p:nvPr>
            <p:ph type="sldNum" sz="quarter" idx="5"/>
          </p:nvPr>
        </p:nvSpPr>
        <p:spPr/>
        <p:txBody>
          <a:bodyPr/>
          <a:lstStyle/>
          <a:p>
            <a:fld id="{9B94C823-349D-F04E-9024-6798B90CC055}" type="slidenum">
              <a:rPr lang="en-US" smtClean="0"/>
              <a:t>15</a:t>
            </a:fld>
            <a:endParaRPr lang="en-US"/>
          </a:p>
        </p:txBody>
      </p:sp>
    </p:spTree>
    <p:extLst>
      <p:ext uri="{BB962C8B-B14F-4D97-AF65-F5344CB8AC3E}">
        <p14:creationId xmlns:p14="http://schemas.microsoft.com/office/powerpoint/2010/main" val="3442437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These added ambient counts can distort downstream analysis such as marker gene identification or other differential expression tests especially </a:t>
            </a:r>
            <a:r>
              <a:rPr lang="en-US" sz="1200" dirty="0" err="1"/>
              <a:t>whenlevels</a:t>
            </a:r>
            <a:r>
              <a:rPr lang="en-US" sz="1200" dirty="0"/>
              <a:t> vary between samples. </a:t>
            </a:r>
            <a:endParaRPr lang="en-US" dirty="0"/>
          </a:p>
        </p:txBody>
      </p:sp>
      <p:sp>
        <p:nvSpPr>
          <p:cNvPr id="4" name="Slide Number Placeholder 3"/>
          <p:cNvSpPr>
            <a:spLocks noGrp="1"/>
          </p:cNvSpPr>
          <p:nvPr>
            <p:ph type="sldNum" sz="quarter" idx="5"/>
          </p:nvPr>
        </p:nvSpPr>
        <p:spPr/>
        <p:txBody>
          <a:bodyPr/>
          <a:lstStyle/>
          <a:p>
            <a:fld id="{9B94C823-349D-F04E-9024-6798B90CC055}" type="slidenum">
              <a:rPr lang="en-US" smtClean="0"/>
              <a:t>16</a:t>
            </a:fld>
            <a:endParaRPr lang="en-US"/>
          </a:p>
        </p:txBody>
      </p:sp>
    </p:spTree>
    <p:extLst>
      <p:ext uri="{BB962C8B-B14F-4D97-AF65-F5344CB8AC3E}">
        <p14:creationId xmlns:p14="http://schemas.microsoft.com/office/powerpoint/2010/main" val="2155310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94C823-349D-F04E-9024-6798B90CC055}" type="slidenum">
              <a:rPr lang="en-US" smtClean="0"/>
              <a:t>17</a:t>
            </a:fld>
            <a:endParaRPr lang="en-US"/>
          </a:p>
        </p:txBody>
      </p:sp>
    </p:spTree>
    <p:extLst>
      <p:ext uri="{BB962C8B-B14F-4D97-AF65-F5344CB8AC3E}">
        <p14:creationId xmlns:p14="http://schemas.microsoft.com/office/powerpoint/2010/main" val="423298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Count depths for identical cells can differ due to the variability inherent in the sequencing steps</a:t>
            </a:r>
            <a:r>
              <a:rPr lang="en-US" sz="1400" dirty="0"/>
              <a:t>.</a:t>
            </a:r>
          </a:p>
          <a:p>
            <a:r>
              <a:rPr lang="en-US" sz="1200" dirty="0"/>
              <a:t>When gene expression is compared between cells based on count data, any difference may have arisen solely due to sampling effects</a:t>
            </a:r>
            <a:r>
              <a:rPr lang="en-US" sz="1100" dirty="0"/>
              <a:t>. </a:t>
            </a:r>
          </a:p>
          <a:p>
            <a:endParaRPr lang="en-US" sz="1100" dirty="0"/>
          </a:p>
          <a:p>
            <a:endParaRPr lang="en-US" dirty="0"/>
          </a:p>
        </p:txBody>
      </p:sp>
      <p:sp>
        <p:nvSpPr>
          <p:cNvPr id="4" name="Slide Number Placeholder 3"/>
          <p:cNvSpPr>
            <a:spLocks noGrp="1"/>
          </p:cNvSpPr>
          <p:nvPr>
            <p:ph type="sldNum" sz="quarter" idx="5"/>
          </p:nvPr>
        </p:nvSpPr>
        <p:spPr/>
        <p:txBody>
          <a:bodyPr/>
          <a:lstStyle/>
          <a:p>
            <a:fld id="{9B94C823-349D-F04E-9024-6798B90CC055}" type="slidenum">
              <a:rPr lang="en-US" smtClean="0"/>
              <a:t>18</a:t>
            </a:fld>
            <a:endParaRPr lang="en-US"/>
          </a:p>
        </p:txBody>
      </p:sp>
    </p:spTree>
    <p:extLst>
      <p:ext uri="{BB962C8B-B14F-4D97-AF65-F5344CB8AC3E}">
        <p14:creationId xmlns:p14="http://schemas.microsoft.com/office/powerpoint/2010/main" val="25345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Count depths for identical cells can differ due to the variability inherent in the sequencing steps</a:t>
            </a:r>
            <a:r>
              <a:rPr lang="en-US" sz="1400" dirty="0"/>
              <a:t>.</a:t>
            </a:r>
          </a:p>
          <a:p>
            <a:r>
              <a:rPr lang="en-US" sz="1200" dirty="0"/>
              <a:t>When gene expression is compared between cells based on count data, any difference may have arisen solely due to sampling effects</a:t>
            </a:r>
            <a:r>
              <a:rPr lang="en-US" sz="1100" dirty="0"/>
              <a:t>. </a:t>
            </a:r>
          </a:p>
          <a:p>
            <a:endParaRPr lang="en-US" sz="1100" dirty="0"/>
          </a:p>
          <a:p>
            <a:endParaRPr lang="en-US" dirty="0"/>
          </a:p>
        </p:txBody>
      </p:sp>
      <p:sp>
        <p:nvSpPr>
          <p:cNvPr id="4" name="Slide Number Placeholder 3"/>
          <p:cNvSpPr>
            <a:spLocks noGrp="1"/>
          </p:cNvSpPr>
          <p:nvPr>
            <p:ph type="sldNum" sz="quarter" idx="5"/>
          </p:nvPr>
        </p:nvSpPr>
        <p:spPr/>
        <p:txBody>
          <a:bodyPr/>
          <a:lstStyle/>
          <a:p>
            <a:fld id="{9B94C823-349D-F04E-9024-6798B90CC055}" type="slidenum">
              <a:rPr lang="en-US" smtClean="0"/>
              <a:t>19</a:t>
            </a:fld>
            <a:endParaRPr lang="en-US"/>
          </a:p>
        </p:txBody>
      </p:sp>
    </p:spTree>
    <p:extLst>
      <p:ext uri="{BB962C8B-B14F-4D97-AF65-F5344CB8AC3E}">
        <p14:creationId xmlns:p14="http://schemas.microsoft.com/office/powerpoint/2010/main" val="1479268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Count depths for identical cells can differ due to the variability inherent in the sequencing steps</a:t>
            </a:r>
            <a:r>
              <a:rPr lang="en-US" sz="1400" dirty="0"/>
              <a:t>.</a:t>
            </a:r>
          </a:p>
          <a:p>
            <a:r>
              <a:rPr lang="en-US" sz="1200" dirty="0"/>
              <a:t>When gene expression is compared between cells based on count data, any difference may have arisen solely due to sampling effects</a:t>
            </a:r>
            <a:r>
              <a:rPr lang="en-US" sz="1100" dirty="0"/>
              <a:t>. </a:t>
            </a:r>
          </a:p>
          <a:p>
            <a:endParaRPr lang="en-US" sz="1100" dirty="0"/>
          </a:p>
          <a:p>
            <a:endParaRPr lang="en-US" dirty="0"/>
          </a:p>
        </p:txBody>
      </p:sp>
      <p:sp>
        <p:nvSpPr>
          <p:cNvPr id="4" name="Slide Number Placeholder 3"/>
          <p:cNvSpPr>
            <a:spLocks noGrp="1"/>
          </p:cNvSpPr>
          <p:nvPr>
            <p:ph type="sldNum" sz="quarter" idx="5"/>
          </p:nvPr>
        </p:nvSpPr>
        <p:spPr/>
        <p:txBody>
          <a:bodyPr/>
          <a:lstStyle/>
          <a:p>
            <a:fld id="{9B94C823-349D-F04E-9024-6798B90CC055}" type="slidenum">
              <a:rPr lang="en-US" smtClean="0"/>
              <a:t>20</a:t>
            </a:fld>
            <a:endParaRPr lang="en-US"/>
          </a:p>
        </p:txBody>
      </p:sp>
    </p:spTree>
    <p:extLst>
      <p:ext uri="{BB962C8B-B14F-4D97-AF65-F5344CB8AC3E}">
        <p14:creationId xmlns:p14="http://schemas.microsoft.com/office/powerpoint/2010/main" val="2002434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Count depths for identical cells can differ due to the variability inherent in the sequencing steps</a:t>
            </a:r>
            <a:r>
              <a:rPr lang="en-US" sz="1400" dirty="0"/>
              <a:t>.</a:t>
            </a:r>
          </a:p>
          <a:p>
            <a:r>
              <a:rPr lang="en-US" sz="1200" dirty="0"/>
              <a:t>When gene expression is compared between cells based on count data, any difference may have arisen solely due to sampling effects</a:t>
            </a:r>
            <a:r>
              <a:rPr lang="en-US" sz="1100" dirty="0"/>
              <a:t>. </a:t>
            </a:r>
          </a:p>
          <a:p>
            <a:endParaRPr lang="en-US" sz="1100" dirty="0"/>
          </a:p>
          <a:p>
            <a:endParaRPr lang="en-US" dirty="0"/>
          </a:p>
        </p:txBody>
      </p:sp>
      <p:sp>
        <p:nvSpPr>
          <p:cNvPr id="4" name="Slide Number Placeholder 3"/>
          <p:cNvSpPr>
            <a:spLocks noGrp="1"/>
          </p:cNvSpPr>
          <p:nvPr>
            <p:ph type="sldNum" sz="quarter" idx="5"/>
          </p:nvPr>
        </p:nvSpPr>
        <p:spPr/>
        <p:txBody>
          <a:bodyPr/>
          <a:lstStyle/>
          <a:p>
            <a:fld id="{9B94C823-349D-F04E-9024-6798B90CC055}" type="slidenum">
              <a:rPr lang="en-US" smtClean="0"/>
              <a:t>21</a:t>
            </a:fld>
            <a:endParaRPr lang="en-US"/>
          </a:p>
        </p:txBody>
      </p:sp>
    </p:spTree>
    <p:extLst>
      <p:ext uri="{BB962C8B-B14F-4D97-AF65-F5344CB8AC3E}">
        <p14:creationId xmlns:p14="http://schemas.microsoft.com/office/powerpoint/2010/main" val="732325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94C823-349D-F04E-9024-6798B90CC055}" type="slidenum">
              <a:rPr lang="en-US" smtClean="0"/>
              <a:t>22</a:t>
            </a:fld>
            <a:endParaRPr lang="en-US"/>
          </a:p>
        </p:txBody>
      </p:sp>
    </p:spTree>
    <p:extLst>
      <p:ext uri="{BB962C8B-B14F-4D97-AF65-F5344CB8AC3E}">
        <p14:creationId xmlns:p14="http://schemas.microsoft.com/office/powerpoint/2010/main" val="3606419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94C823-349D-F04E-9024-6798B90CC055}" type="slidenum">
              <a:rPr lang="en-US" smtClean="0"/>
              <a:t>3</a:t>
            </a:fld>
            <a:endParaRPr lang="en-US"/>
          </a:p>
        </p:txBody>
      </p:sp>
    </p:spTree>
    <p:extLst>
      <p:ext uri="{BB962C8B-B14F-4D97-AF65-F5344CB8AC3E}">
        <p14:creationId xmlns:p14="http://schemas.microsoft.com/office/powerpoint/2010/main" val="773402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94C823-349D-F04E-9024-6798B90CC055}" type="slidenum">
              <a:rPr lang="en-US" smtClean="0"/>
              <a:t>23</a:t>
            </a:fld>
            <a:endParaRPr lang="en-US"/>
          </a:p>
        </p:txBody>
      </p:sp>
    </p:spTree>
    <p:extLst>
      <p:ext uri="{BB962C8B-B14F-4D97-AF65-F5344CB8AC3E}">
        <p14:creationId xmlns:p14="http://schemas.microsoft.com/office/powerpoint/2010/main" val="2408253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94C823-349D-F04E-9024-6798B90CC055}" type="slidenum">
              <a:rPr lang="en-US" smtClean="0"/>
              <a:t>24</a:t>
            </a:fld>
            <a:endParaRPr lang="en-US"/>
          </a:p>
        </p:txBody>
      </p:sp>
    </p:spTree>
    <p:extLst>
      <p:ext uri="{BB962C8B-B14F-4D97-AF65-F5344CB8AC3E}">
        <p14:creationId xmlns:p14="http://schemas.microsoft.com/office/powerpoint/2010/main" val="4005519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94C823-349D-F04E-9024-6798B90CC055}" type="slidenum">
              <a:rPr lang="en-US" smtClean="0"/>
              <a:t>4</a:t>
            </a:fld>
            <a:endParaRPr lang="en-US"/>
          </a:p>
        </p:txBody>
      </p:sp>
    </p:spTree>
    <p:extLst>
      <p:ext uri="{BB962C8B-B14F-4D97-AF65-F5344CB8AC3E}">
        <p14:creationId xmlns:p14="http://schemas.microsoft.com/office/powerpoint/2010/main" val="743722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94C823-349D-F04E-9024-6798B90CC055}" type="slidenum">
              <a:rPr lang="en-US" smtClean="0"/>
              <a:t>5</a:t>
            </a:fld>
            <a:endParaRPr lang="en-US"/>
          </a:p>
        </p:txBody>
      </p:sp>
    </p:spTree>
    <p:extLst>
      <p:ext uri="{BB962C8B-B14F-4D97-AF65-F5344CB8AC3E}">
        <p14:creationId xmlns:p14="http://schemas.microsoft.com/office/powerpoint/2010/main" val="3632453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94C823-349D-F04E-9024-6798B90CC055}" type="slidenum">
              <a:rPr lang="en-US" smtClean="0"/>
              <a:t>6</a:t>
            </a:fld>
            <a:endParaRPr lang="en-US"/>
          </a:p>
        </p:txBody>
      </p:sp>
    </p:spTree>
    <p:extLst>
      <p:ext uri="{BB962C8B-B14F-4D97-AF65-F5344CB8AC3E}">
        <p14:creationId xmlns:p14="http://schemas.microsoft.com/office/powerpoint/2010/main" val="3650934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pitchFamily="2" charset="0"/>
              </a:rPr>
              <a:t>Failure to remove low quality cells at this stage may add technical noise which has the potential to obscure the biological signals of interest in the downstream analysis.</a:t>
            </a:r>
            <a:endParaRPr lang="en-US" dirty="0"/>
          </a:p>
        </p:txBody>
      </p:sp>
      <p:sp>
        <p:nvSpPr>
          <p:cNvPr id="4" name="Slide Number Placeholder 3"/>
          <p:cNvSpPr>
            <a:spLocks noGrp="1"/>
          </p:cNvSpPr>
          <p:nvPr>
            <p:ph type="sldNum" sz="quarter" idx="5"/>
          </p:nvPr>
        </p:nvSpPr>
        <p:spPr/>
        <p:txBody>
          <a:bodyPr/>
          <a:lstStyle/>
          <a:p>
            <a:fld id="{9B94C823-349D-F04E-9024-6798B90CC055}" type="slidenum">
              <a:rPr lang="en-US" smtClean="0"/>
              <a:t>8</a:t>
            </a:fld>
            <a:endParaRPr lang="en-US"/>
          </a:p>
        </p:txBody>
      </p:sp>
    </p:spTree>
    <p:extLst>
      <p:ext uri="{BB962C8B-B14F-4D97-AF65-F5344CB8AC3E}">
        <p14:creationId xmlns:p14="http://schemas.microsoft.com/office/powerpoint/2010/main" val="2491901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pitchFamily="2" charset="0"/>
              </a:rPr>
              <a:t>Failure to remove low quality cells at this stage may add technical noise which has the potential to obscure the biological signals of interest in the downstream analysis.</a:t>
            </a:r>
            <a:endParaRPr lang="en-US" dirty="0"/>
          </a:p>
        </p:txBody>
      </p:sp>
      <p:sp>
        <p:nvSpPr>
          <p:cNvPr id="4" name="Slide Number Placeholder 3"/>
          <p:cNvSpPr>
            <a:spLocks noGrp="1"/>
          </p:cNvSpPr>
          <p:nvPr>
            <p:ph type="sldNum" sz="quarter" idx="5"/>
          </p:nvPr>
        </p:nvSpPr>
        <p:spPr/>
        <p:txBody>
          <a:bodyPr/>
          <a:lstStyle/>
          <a:p>
            <a:fld id="{9B94C823-349D-F04E-9024-6798B90CC055}" type="slidenum">
              <a:rPr lang="en-US" smtClean="0"/>
              <a:t>9</a:t>
            </a:fld>
            <a:endParaRPr lang="en-US"/>
          </a:p>
        </p:txBody>
      </p:sp>
    </p:spTree>
    <p:extLst>
      <p:ext uri="{BB962C8B-B14F-4D97-AF65-F5344CB8AC3E}">
        <p14:creationId xmlns:p14="http://schemas.microsoft.com/office/powerpoint/2010/main" val="384667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pitchFamily="2" charset="0"/>
              </a:rPr>
              <a:t>Failure to remove low quality cells at this stage may add technical noise which has the potential to obscure the biological signals of interest in the downstream analysis.</a:t>
            </a:r>
            <a:endParaRPr lang="en-US" dirty="0"/>
          </a:p>
        </p:txBody>
      </p:sp>
      <p:sp>
        <p:nvSpPr>
          <p:cNvPr id="4" name="Slide Number Placeholder 3"/>
          <p:cNvSpPr>
            <a:spLocks noGrp="1"/>
          </p:cNvSpPr>
          <p:nvPr>
            <p:ph type="sldNum" sz="quarter" idx="5"/>
          </p:nvPr>
        </p:nvSpPr>
        <p:spPr/>
        <p:txBody>
          <a:bodyPr/>
          <a:lstStyle/>
          <a:p>
            <a:fld id="{9B94C823-349D-F04E-9024-6798B90CC055}" type="slidenum">
              <a:rPr lang="en-US" smtClean="0"/>
              <a:t>10</a:t>
            </a:fld>
            <a:endParaRPr lang="en-US"/>
          </a:p>
        </p:txBody>
      </p:sp>
    </p:spTree>
    <p:extLst>
      <p:ext uri="{BB962C8B-B14F-4D97-AF65-F5344CB8AC3E}">
        <p14:creationId xmlns:p14="http://schemas.microsoft.com/office/powerpoint/2010/main" val="1851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94C823-349D-F04E-9024-6798B90CC055}" type="slidenum">
              <a:rPr lang="en-US" smtClean="0"/>
              <a:t>11</a:t>
            </a:fld>
            <a:endParaRPr lang="en-US"/>
          </a:p>
        </p:txBody>
      </p:sp>
    </p:spTree>
    <p:extLst>
      <p:ext uri="{BB962C8B-B14F-4D97-AF65-F5344CB8AC3E}">
        <p14:creationId xmlns:p14="http://schemas.microsoft.com/office/powerpoint/2010/main" val="2289245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958F-F887-C349-9812-426FB4C7E06C}"/>
              </a:ext>
            </a:extLst>
          </p:cNvPr>
          <p:cNvSpPr>
            <a:spLocks noGrp="1"/>
          </p:cNvSpPr>
          <p:nvPr>
            <p:ph type="ctrTitle"/>
          </p:nvPr>
        </p:nvSpPr>
        <p:spPr>
          <a:xfrm>
            <a:off x="1524000" y="1122363"/>
            <a:ext cx="9144000" cy="2387600"/>
          </a:xfrm>
        </p:spPr>
        <p:txBody>
          <a:bodyPr anchor="b"/>
          <a:lstStyle>
            <a:lvl1pPr algn="ctr">
              <a:defRPr sz="6000" b="0" i="0">
                <a:latin typeface="Goldman Sans Thin" panose="020B0303020203020204" pitchFamily="34" charset="0"/>
                <a:cs typeface="Goldman Sans Thin" panose="020B03030202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38E6A2EE-5AAA-3D4C-A6AA-7D5921F23047}"/>
              </a:ext>
            </a:extLst>
          </p:cNvPr>
          <p:cNvSpPr>
            <a:spLocks noGrp="1"/>
          </p:cNvSpPr>
          <p:nvPr>
            <p:ph type="subTitle" idx="1"/>
          </p:nvPr>
        </p:nvSpPr>
        <p:spPr>
          <a:xfrm>
            <a:off x="1524000" y="3602038"/>
            <a:ext cx="9144000" cy="1655762"/>
          </a:xfrm>
        </p:spPr>
        <p:txBody>
          <a:bodyPr/>
          <a:lstStyle>
            <a:lvl1pPr marL="0" indent="0" algn="ctr">
              <a:buNone/>
              <a:defRPr sz="2400" b="0" i="0">
                <a:latin typeface="Goldman Sans Thin" panose="020B0303020203020204" pitchFamily="34" charset="0"/>
                <a:cs typeface="Goldman Sans Thin" panose="020B03030202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540F5D61-8111-B44C-AEA4-20F6C0BE672B}"/>
              </a:ext>
            </a:extLst>
          </p:cNvPr>
          <p:cNvSpPr>
            <a:spLocks noGrp="1"/>
          </p:cNvSpPr>
          <p:nvPr>
            <p:ph type="dt" sz="half" idx="10"/>
          </p:nvPr>
        </p:nvSpPr>
        <p:spPr/>
        <p:txBody>
          <a:bodyPr/>
          <a:lstStyle/>
          <a:p>
            <a:fld id="{E7DF1737-5025-9543-A196-1C8B26E28792}" type="datetimeFigureOut">
              <a:rPr lang="en-US" smtClean="0"/>
              <a:t>10/5/22</a:t>
            </a:fld>
            <a:endParaRPr lang="en-US"/>
          </a:p>
        </p:txBody>
      </p:sp>
      <p:sp>
        <p:nvSpPr>
          <p:cNvPr id="5" name="Footer Placeholder 4">
            <a:extLst>
              <a:ext uri="{FF2B5EF4-FFF2-40B4-BE49-F238E27FC236}">
                <a16:creationId xmlns:a16="http://schemas.microsoft.com/office/drawing/2014/main" id="{07A5CC5A-066E-D148-82A9-C2267CBED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872883-B2E0-7A47-AE7E-89FEF1FBF4E3}"/>
              </a:ext>
            </a:extLst>
          </p:cNvPr>
          <p:cNvSpPr>
            <a:spLocks noGrp="1"/>
          </p:cNvSpPr>
          <p:nvPr>
            <p:ph type="sldNum" sz="quarter" idx="12"/>
          </p:nvPr>
        </p:nvSpPr>
        <p:spPr/>
        <p:txBody>
          <a:bodyPr/>
          <a:lstStyle/>
          <a:p>
            <a:fld id="{C03FA50C-4EC5-8F4E-89BD-CF98EEB0DE22}" type="slidenum">
              <a:rPr lang="en-US" smtClean="0"/>
              <a:t>‹#›</a:t>
            </a:fld>
            <a:endParaRPr lang="en-US"/>
          </a:p>
        </p:txBody>
      </p:sp>
    </p:spTree>
    <p:extLst>
      <p:ext uri="{BB962C8B-B14F-4D97-AF65-F5344CB8AC3E}">
        <p14:creationId xmlns:p14="http://schemas.microsoft.com/office/powerpoint/2010/main" val="672800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4487-BBE8-9940-B9C7-4FAB285DDF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D8B80A-CC3B-4D40-9382-FBEEDA52DB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D9F848-1AC9-8743-841A-1C0D6CD5E950}"/>
              </a:ext>
            </a:extLst>
          </p:cNvPr>
          <p:cNvSpPr>
            <a:spLocks noGrp="1"/>
          </p:cNvSpPr>
          <p:nvPr>
            <p:ph type="dt" sz="half" idx="10"/>
          </p:nvPr>
        </p:nvSpPr>
        <p:spPr/>
        <p:txBody>
          <a:bodyPr/>
          <a:lstStyle/>
          <a:p>
            <a:fld id="{E7DF1737-5025-9543-A196-1C8B26E28792}" type="datetimeFigureOut">
              <a:rPr lang="en-US" smtClean="0"/>
              <a:t>10/5/22</a:t>
            </a:fld>
            <a:endParaRPr lang="en-US"/>
          </a:p>
        </p:txBody>
      </p:sp>
      <p:sp>
        <p:nvSpPr>
          <p:cNvPr id="5" name="Footer Placeholder 4">
            <a:extLst>
              <a:ext uri="{FF2B5EF4-FFF2-40B4-BE49-F238E27FC236}">
                <a16:creationId xmlns:a16="http://schemas.microsoft.com/office/drawing/2014/main" id="{FAA963AD-278C-AC46-817C-4FA0353EA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B3A344-FE91-0049-93B1-9877FAE58F87}"/>
              </a:ext>
            </a:extLst>
          </p:cNvPr>
          <p:cNvSpPr>
            <a:spLocks noGrp="1"/>
          </p:cNvSpPr>
          <p:nvPr>
            <p:ph type="sldNum" sz="quarter" idx="12"/>
          </p:nvPr>
        </p:nvSpPr>
        <p:spPr/>
        <p:txBody>
          <a:bodyPr/>
          <a:lstStyle/>
          <a:p>
            <a:fld id="{C03FA50C-4EC5-8F4E-89BD-CF98EEB0DE22}" type="slidenum">
              <a:rPr lang="en-US" smtClean="0"/>
              <a:t>‹#›</a:t>
            </a:fld>
            <a:endParaRPr lang="en-US"/>
          </a:p>
        </p:txBody>
      </p:sp>
    </p:spTree>
    <p:extLst>
      <p:ext uri="{BB962C8B-B14F-4D97-AF65-F5344CB8AC3E}">
        <p14:creationId xmlns:p14="http://schemas.microsoft.com/office/powerpoint/2010/main" val="420615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291C01-CC31-3E4A-99F2-27D8226412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300D3A-F48F-F346-9F0E-D93C742705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1B59F2-A448-E84A-8B8D-2D4CE3A4F875}"/>
              </a:ext>
            </a:extLst>
          </p:cNvPr>
          <p:cNvSpPr>
            <a:spLocks noGrp="1"/>
          </p:cNvSpPr>
          <p:nvPr>
            <p:ph type="dt" sz="half" idx="10"/>
          </p:nvPr>
        </p:nvSpPr>
        <p:spPr/>
        <p:txBody>
          <a:bodyPr/>
          <a:lstStyle/>
          <a:p>
            <a:fld id="{E7DF1737-5025-9543-A196-1C8B26E28792}" type="datetimeFigureOut">
              <a:rPr lang="en-US" smtClean="0"/>
              <a:t>10/5/22</a:t>
            </a:fld>
            <a:endParaRPr lang="en-US"/>
          </a:p>
        </p:txBody>
      </p:sp>
      <p:sp>
        <p:nvSpPr>
          <p:cNvPr id="5" name="Footer Placeholder 4">
            <a:extLst>
              <a:ext uri="{FF2B5EF4-FFF2-40B4-BE49-F238E27FC236}">
                <a16:creationId xmlns:a16="http://schemas.microsoft.com/office/drawing/2014/main" id="{BF1DD799-2545-7247-B26E-879A08A1E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96FA1-DB48-874D-AF65-14C7E7783192}"/>
              </a:ext>
            </a:extLst>
          </p:cNvPr>
          <p:cNvSpPr>
            <a:spLocks noGrp="1"/>
          </p:cNvSpPr>
          <p:nvPr>
            <p:ph type="sldNum" sz="quarter" idx="12"/>
          </p:nvPr>
        </p:nvSpPr>
        <p:spPr/>
        <p:txBody>
          <a:bodyPr/>
          <a:lstStyle/>
          <a:p>
            <a:fld id="{C03FA50C-4EC5-8F4E-89BD-CF98EEB0DE22}" type="slidenum">
              <a:rPr lang="en-US" smtClean="0"/>
              <a:t>‹#›</a:t>
            </a:fld>
            <a:endParaRPr lang="en-US"/>
          </a:p>
        </p:txBody>
      </p:sp>
    </p:spTree>
    <p:extLst>
      <p:ext uri="{BB962C8B-B14F-4D97-AF65-F5344CB8AC3E}">
        <p14:creationId xmlns:p14="http://schemas.microsoft.com/office/powerpoint/2010/main" val="3657422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1F02-2DF7-FE49-84E4-B7DF59878706}"/>
              </a:ext>
            </a:extLst>
          </p:cNvPr>
          <p:cNvSpPr>
            <a:spLocks noGrp="1"/>
          </p:cNvSpPr>
          <p:nvPr>
            <p:ph type="title"/>
          </p:nvPr>
        </p:nvSpPr>
        <p:spPr/>
        <p:txBody>
          <a:bodyPr/>
          <a:lstStyle>
            <a:lvl1pPr>
              <a:defRPr b="0" i="0">
                <a:latin typeface="Goldman Sans Thin" panose="020B0303020203020204" pitchFamily="34" charset="0"/>
                <a:cs typeface="Goldman Sans Thin" panose="020B0303020203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38B0D18-5EDB-CD4A-B0B0-63FF2EA2BB21}"/>
              </a:ext>
            </a:extLst>
          </p:cNvPr>
          <p:cNvSpPr>
            <a:spLocks noGrp="1"/>
          </p:cNvSpPr>
          <p:nvPr>
            <p:ph idx="1"/>
          </p:nvPr>
        </p:nvSpPr>
        <p:spPr/>
        <p:txBody>
          <a:bodyPr/>
          <a:lstStyle>
            <a:lvl1pPr>
              <a:defRPr b="0" i="0">
                <a:latin typeface="Goldman Sans Thin" panose="020B0303020203020204" pitchFamily="34" charset="0"/>
                <a:cs typeface="Goldman Sans Thin" panose="020B0303020203020204" pitchFamily="34" charset="0"/>
              </a:defRPr>
            </a:lvl1pPr>
            <a:lvl2pPr>
              <a:defRPr b="0" i="0">
                <a:latin typeface="Goldman Sans Thin" panose="020B0303020203020204" pitchFamily="34" charset="0"/>
                <a:cs typeface="Goldman Sans Thin" panose="020B0303020203020204" pitchFamily="34" charset="0"/>
              </a:defRPr>
            </a:lvl2pPr>
            <a:lvl3pPr>
              <a:defRPr b="0" i="0">
                <a:latin typeface="Goldman Sans Thin" panose="020B0303020203020204" pitchFamily="34" charset="0"/>
                <a:cs typeface="Goldman Sans Thin" panose="020B0303020203020204" pitchFamily="34" charset="0"/>
              </a:defRPr>
            </a:lvl3pPr>
            <a:lvl4pPr>
              <a:defRPr b="0" i="0">
                <a:latin typeface="Goldman Sans Thin" panose="020B0303020203020204" pitchFamily="34" charset="0"/>
                <a:cs typeface="Goldman Sans Thin" panose="020B0303020203020204" pitchFamily="34" charset="0"/>
              </a:defRPr>
            </a:lvl4pPr>
            <a:lvl5pPr>
              <a:defRPr b="0" i="0">
                <a:latin typeface="Goldman Sans Thin" panose="020B0303020203020204" pitchFamily="34" charset="0"/>
                <a:cs typeface="Goldman Sans Thin" panose="020B0303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A1C9752-2D28-6B4D-AFE7-5FA095A0C170}"/>
              </a:ext>
            </a:extLst>
          </p:cNvPr>
          <p:cNvSpPr>
            <a:spLocks noGrp="1"/>
          </p:cNvSpPr>
          <p:nvPr>
            <p:ph type="dt" sz="half" idx="10"/>
          </p:nvPr>
        </p:nvSpPr>
        <p:spPr/>
        <p:txBody>
          <a:bodyPr/>
          <a:lstStyle/>
          <a:p>
            <a:fld id="{E7DF1737-5025-9543-A196-1C8B26E28792}" type="datetimeFigureOut">
              <a:rPr lang="en-US" smtClean="0"/>
              <a:t>10/5/22</a:t>
            </a:fld>
            <a:endParaRPr lang="en-US"/>
          </a:p>
        </p:txBody>
      </p:sp>
      <p:sp>
        <p:nvSpPr>
          <p:cNvPr id="5" name="Footer Placeholder 4">
            <a:extLst>
              <a:ext uri="{FF2B5EF4-FFF2-40B4-BE49-F238E27FC236}">
                <a16:creationId xmlns:a16="http://schemas.microsoft.com/office/drawing/2014/main" id="{7F0BBF1E-0280-2C4D-95E4-F97950CE7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870C0D-00D5-6840-92AA-EA14585A8834}"/>
              </a:ext>
            </a:extLst>
          </p:cNvPr>
          <p:cNvSpPr>
            <a:spLocks noGrp="1"/>
          </p:cNvSpPr>
          <p:nvPr>
            <p:ph type="sldNum" sz="quarter" idx="12"/>
          </p:nvPr>
        </p:nvSpPr>
        <p:spPr/>
        <p:txBody>
          <a:bodyPr/>
          <a:lstStyle/>
          <a:p>
            <a:fld id="{C03FA50C-4EC5-8F4E-89BD-CF98EEB0DE22}" type="slidenum">
              <a:rPr lang="en-US" smtClean="0"/>
              <a:t>‹#›</a:t>
            </a:fld>
            <a:endParaRPr lang="en-US"/>
          </a:p>
        </p:txBody>
      </p:sp>
    </p:spTree>
    <p:extLst>
      <p:ext uri="{BB962C8B-B14F-4D97-AF65-F5344CB8AC3E}">
        <p14:creationId xmlns:p14="http://schemas.microsoft.com/office/powerpoint/2010/main" val="1131389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18AF7-4DC0-DD45-84D9-86F11AAF23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3A72A3-1F8F-1F42-BC11-2A6A1C5C34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DC361E-05AB-8145-8C6F-988556BED90D}"/>
              </a:ext>
            </a:extLst>
          </p:cNvPr>
          <p:cNvSpPr>
            <a:spLocks noGrp="1"/>
          </p:cNvSpPr>
          <p:nvPr>
            <p:ph type="dt" sz="half" idx="10"/>
          </p:nvPr>
        </p:nvSpPr>
        <p:spPr/>
        <p:txBody>
          <a:bodyPr/>
          <a:lstStyle/>
          <a:p>
            <a:fld id="{E7DF1737-5025-9543-A196-1C8B26E28792}" type="datetimeFigureOut">
              <a:rPr lang="en-US" smtClean="0"/>
              <a:t>10/5/22</a:t>
            </a:fld>
            <a:endParaRPr lang="en-US"/>
          </a:p>
        </p:txBody>
      </p:sp>
      <p:sp>
        <p:nvSpPr>
          <p:cNvPr id="5" name="Footer Placeholder 4">
            <a:extLst>
              <a:ext uri="{FF2B5EF4-FFF2-40B4-BE49-F238E27FC236}">
                <a16:creationId xmlns:a16="http://schemas.microsoft.com/office/drawing/2014/main" id="{A9E1D315-6361-054B-93EF-294CE5C00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E03B11-9935-324B-9BE9-99DD52BB3A65}"/>
              </a:ext>
            </a:extLst>
          </p:cNvPr>
          <p:cNvSpPr>
            <a:spLocks noGrp="1"/>
          </p:cNvSpPr>
          <p:nvPr>
            <p:ph type="sldNum" sz="quarter" idx="12"/>
          </p:nvPr>
        </p:nvSpPr>
        <p:spPr/>
        <p:txBody>
          <a:bodyPr/>
          <a:lstStyle/>
          <a:p>
            <a:fld id="{C03FA50C-4EC5-8F4E-89BD-CF98EEB0DE22}" type="slidenum">
              <a:rPr lang="en-US" smtClean="0"/>
              <a:t>‹#›</a:t>
            </a:fld>
            <a:endParaRPr lang="en-US"/>
          </a:p>
        </p:txBody>
      </p:sp>
    </p:spTree>
    <p:extLst>
      <p:ext uri="{BB962C8B-B14F-4D97-AF65-F5344CB8AC3E}">
        <p14:creationId xmlns:p14="http://schemas.microsoft.com/office/powerpoint/2010/main" val="971980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3720-D6B4-7541-8454-5E5F303D5C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6E7C83-F70C-9246-8CAA-3C3188A350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B43938-E641-F943-9D2E-A6C6794C0B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F56512-D31C-3D45-9D44-608E11AB74E1}"/>
              </a:ext>
            </a:extLst>
          </p:cNvPr>
          <p:cNvSpPr>
            <a:spLocks noGrp="1"/>
          </p:cNvSpPr>
          <p:nvPr>
            <p:ph type="dt" sz="half" idx="10"/>
          </p:nvPr>
        </p:nvSpPr>
        <p:spPr/>
        <p:txBody>
          <a:bodyPr/>
          <a:lstStyle/>
          <a:p>
            <a:fld id="{E7DF1737-5025-9543-A196-1C8B26E28792}" type="datetimeFigureOut">
              <a:rPr lang="en-US" smtClean="0"/>
              <a:t>10/5/22</a:t>
            </a:fld>
            <a:endParaRPr lang="en-US"/>
          </a:p>
        </p:txBody>
      </p:sp>
      <p:sp>
        <p:nvSpPr>
          <p:cNvPr id="6" name="Footer Placeholder 5">
            <a:extLst>
              <a:ext uri="{FF2B5EF4-FFF2-40B4-BE49-F238E27FC236}">
                <a16:creationId xmlns:a16="http://schemas.microsoft.com/office/drawing/2014/main" id="{DD04E7E6-C33D-094B-A6D5-111DF2122B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FEAC72-1CF3-6F43-8245-6CFA64942B1A}"/>
              </a:ext>
            </a:extLst>
          </p:cNvPr>
          <p:cNvSpPr>
            <a:spLocks noGrp="1"/>
          </p:cNvSpPr>
          <p:nvPr>
            <p:ph type="sldNum" sz="quarter" idx="12"/>
          </p:nvPr>
        </p:nvSpPr>
        <p:spPr/>
        <p:txBody>
          <a:bodyPr/>
          <a:lstStyle/>
          <a:p>
            <a:fld id="{C03FA50C-4EC5-8F4E-89BD-CF98EEB0DE22}" type="slidenum">
              <a:rPr lang="en-US" smtClean="0"/>
              <a:t>‹#›</a:t>
            </a:fld>
            <a:endParaRPr lang="en-US"/>
          </a:p>
        </p:txBody>
      </p:sp>
    </p:spTree>
    <p:extLst>
      <p:ext uri="{BB962C8B-B14F-4D97-AF65-F5344CB8AC3E}">
        <p14:creationId xmlns:p14="http://schemas.microsoft.com/office/powerpoint/2010/main" val="2459812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6D4FE-A4E0-264F-9330-141D769BB4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286C22-2FE8-8E40-A67A-94B72B9840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BB10A9-EB3D-0649-8753-B9DDD057B3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4CEF3A-28C9-6741-A4A8-2B48AF8887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9F7DCA-06A5-294A-BD48-BDB654C110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DDEF64-DD7F-B54F-81D0-B7B5C32754EC}"/>
              </a:ext>
            </a:extLst>
          </p:cNvPr>
          <p:cNvSpPr>
            <a:spLocks noGrp="1"/>
          </p:cNvSpPr>
          <p:nvPr>
            <p:ph type="dt" sz="half" idx="10"/>
          </p:nvPr>
        </p:nvSpPr>
        <p:spPr/>
        <p:txBody>
          <a:bodyPr/>
          <a:lstStyle/>
          <a:p>
            <a:fld id="{E7DF1737-5025-9543-A196-1C8B26E28792}" type="datetimeFigureOut">
              <a:rPr lang="en-US" smtClean="0"/>
              <a:t>10/5/22</a:t>
            </a:fld>
            <a:endParaRPr lang="en-US"/>
          </a:p>
        </p:txBody>
      </p:sp>
      <p:sp>
        <p:nvSpPr>
          <p:cNvPr id="8" name="Footer Placeholder 7">
            <a:extLst>
              <a:ext uri="{FF2B5EF4-FFF2-40B4-BE49-F238E27FC236}">
                <a16:creationId xmlns:a16="http://schemas.microsoft.com/office/drawing/2014/main" id="{AC22B949-0137-274B-9F50-9137742038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D4A65A-CB82-E64D-867F-9EFFC39D7C01}"/>
              </a:ext>
            </a:extLst>
          </p:cNvPr>
          <p:cNvSpPr>
            <a:spLocks noGrp="1"/>
          </p:cNvSpPr>
          <p:nvPr>
            <p:ph type="sldNum" sz="quarter" idx="12"/>
          </p:nvPr>
        </p:nvSpPr>
        <p:spPr/>
        <p:txBody>
          <a:bodyPr/>
          <a:lstStyle/>
          <a:p>
            <a:fld id="{C03FA50C-4EC5-8F4E-89BD-CF98EEB0DE22}" type="slidenum">
              <a:rPr lang="en-US" smtClean="0"/>
              <a:t>‹#›</a:t>
            </a:fld>
            <a:endParaRPr lang="en-US"/>
          </a:p>
        </p:txBody>
      </p:sp>
    </p:spTree>
    <p:extLst>
      <p:ext uri="{BB962C8B-B14F-4D97-AF65-F5344CB8AC3E}">
        <p14:creationId xmlns:p14="http://schemas.microsoft.com/office/powerpoint/2010/main" val="2976000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C0E4C-74B3-BB4B-B817-AD7E53479F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228EE6-EB04-BC45-88F0-59F46424BA0B}"/>
              </a:ext>
            </a:extLst>
          </p:cNvPr>
          <p:cNvSpPr>
            <a:spLocks noGrp="1"/>
          </p:cNvSpPr>
          <p:nvPr>
            <p:ph type="dt" sz="half" idx="10"/>
          </p:nvPr>
        </p:nvSpPr>
        <p:spPr/>
        <p:txBody>
          <a:bodyPr/>
          <a:lstStyle/>
          <a:p>
            <a:fld id="{E7DF1737-5025-9543-A196-1C8B26E28792}" type="datetimeFigureOut">
              <a:rPr lang="en-US" smtClean="0"/>
              <a:t>10/5/22</a:t>
            </a:fld>
            <a:endParaRPr lang="en-US"/>
          </a:p>
        </p:txBody>
      </p:sp>
      <p:sp>
        <p:nvSpPr>
          <p:cNvPr id="4" name="Footer Placeholder 3">
            <a:extLst>
              <a:ext uri="{FF2B5EF4-FFF2-40B4-BE49-F238E27FC236}">
                <a16:creationId xmlns:a16="http://schemas.microsoft.com/office/drawing/2014/main" id="{A2A32A20-5558-E642-8253-4479D3B181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8143D1-3C6B-D24C-8267-B9FC07576C50}"/>
              </a:ext>
            </a:extLst>
          </p:cNvPr>
          <p:cNvSpPr>
            <a:spLocks noGrp="1"/>
          </p:cNvSpPr>
          <p:nvPr>
            <p:ph type="sldNum" sz="quarter" idx="12"/>
          </p:nvPr>
        </p:nvSpPr>
        <p:spPr/>
        <p:txBody>
          <a:bodyPr/>
          <a:lstStyle/>
          <a:p>
            <a:fld id="{C03FA50C-4EC5-8F4E-89BD-CF98EEB0DE22}" type="slidenum">
              <a:rPr lang="en-US" smtClean="0"/>
              <a:t>‹#›</a:t>
            </a:fld>
            <a:endParaRPr lang="en-US"/>
          </a:p>
        </p:txBody>
      </p:sp>
    </p:spTree>
    <p:extLst>
      <p:ext uri="{BB962C8B-B14F-4D97-AF65-F5344CB8AC3E}">
        <p14:creationId xmlns:p14="http://schemas.microsoft.com/office/powerpoint/2010/main" val="1923630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6CCC46-3D24-C040-A9A8-2DFFCF41BE54}"/>
              </a:ext>
            </a:extLst>
          </p:cNvPr>
          <p:cNvSpPr>
            <a:spLocks noGrp="1"/>
          </p:cNvSpPr>
          <p:nvPr>
            <p:ph type="dt" sz="half" idx="10"/>
          </p:nvPr>
        </p:nvSpPr>
        <p:spPr/>
        <p:txBody>
          <a:bodyPr/>
          <a:lstStyle/>
          <a:p>
            <a:fld id="{E7DF1737-5025-9543-A196-1C8B26E28792}" type="datetimeFigureOut">
              <a:rPr lang="en-US" smtClean="0"/>
              <a:t>10/5/22</a:t>
            </a:fld>
            <a:endParaRPr lang="en-US"/>
          </a:p>
        </p:txBody>
      </p:sp>
      <p:sp>
        <p:nvSpPr>
          <p:cNvPr id="3" name="Footer Placeholder 2">
            <a:extLst>
              <a:ext uri="{FF2B5EF4-FFF2-40B4-BE49-F238E27FC236}">
                <a16:creationId xmlns:a16="http://schemas.microsoft.com/office/drawing/2014/main" id="{CA557015-9ECA-1444-8E1A-9874BCA8CF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32CF15-F397-FF4D-B9BE-533D58AA2612}"/>
              </a:ext>
            </a:extLst>
          </p:cNvPr>
          <p:cNvSpPr>
            <a:spLocks noGrp="1"/>
          </p:cNvSpPr>
          <p:nvPr>
            <p:ph type="sldNum" sz="quarter" idx="12"/>
          </p:nvPr>
        </p:nvSpPr>
        <p:spPr/>
        <p:txBody>
          <a:bodyPr/>
          <a:lstStyle/>
          <a:p>
            <a:fld id="{C03FA50C-4EC5-8F4E-89BD-CF98EEB0DE22}" type="slidenum">
              <a:rPr lang="en-US" smtClean="0"/>
              <a:t>‹#›</a:t>
            </a:fld>
            <a:endParaRPr lang="en-US"/>
          </a:p>
        </p:txBody>
      </p:sp>
    </p:spTree>
    <p:extLst>
      <p:ext uri="{BB962C8B-B14F-4D97-AF65-F5344CB8AC3E}">
        <p14:creationId xmlns:p14="http://schemas.microsoft.com/office/powerpoint/2010/main" val="3859228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FBD8-1E01-3A46-9F27-D260CF480D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882089-AC74-B14F-96D4-1DABCF9122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EF744F-2E25-0F41-B38C-1CFFCDF3D5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54BE14-0C69-2A4C-A371-D11251F16DD9}"/>
              </a:ext>
            </a:extLst>
          </p:cNvPr>
          <p:cNvSpPr>
            <a:spLocks noGrp="1"/>
          </p:cNvSpPr>
          <p:nvPr>
            <p:ph type="dt" sz="half" idx="10"/>
          </p:nvPr>
        </p:nvSpPr>
        <p:spPr/>
        <p:txBody>
          <a:bodyPr/>
          <a:lstStyle/>
          <a:p>
            <a:fld id="{E7DF1737-5025-9543-A196-1C8B26E28792}" type="datetimeFigureOut">
              <a:rPr lang="en-US" smtClean="0"/>
              <a:t>10/5/22</a:t>
            </a:fld>
            <a:endParaRPr lang="en-US"/>
          </a:p>
        </p:txBody>
      </p:sp>
      <p:sp>
        <p:nvSpPr>
          <p:cNvPr id="6" name="Footer Placeholder 5">
            <a:extLst>
              <a:ext uri="{FF2B5EF4-FFF2-40B4-BE49-F238E27FC236}">
                <a16:creationId xmlns:a16="http://schemas.microsoft.com/office/drawing/2014/main" id="{20E520FE-3D15-C14A-943E-C5C1935A79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17155A-D3FF-8447-8F30-A832772C0C64}"/>
              </a:ext>
            </a:extLst>
          </p:cNvPr>
          <p:cNvSpPr>
            <a:spLocks noGrp="1"/>
          </p:cNvSpPr>
          <p:nvPr>
            <p:ph type="sldNum" sz="quarter" idx="12"/>
          </p:nvPr>
        </p:nvSpPr>
        <p:spPr/>
        <p:txBody>
          <a:bodyPr/>
          <a:lstStyle/>
          <a:p>
            <a:fld id="{C03FA50C-4EC5-8F4E-89BD-CF98EEB0DE22}" type="slidenum">
              <a:rPr lang="en-US" smtClean="0"/>
              <a:t>‹#›</a:t>
            </a:fld>
            <a:endParaRPr lang="en-US"/>
          </a:p>
        </p:txBody>
      </p:sp>
    </p:spTree>
    <p:extLst>
      <p:ext uri="{BB962C8B-B14F-4D97-AF65-F5344CB8AC3E}">
        <p14:creationId xmlns:p14="http://schemas.microsoft.com/office/powerpoint/2010/main" val="3445956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0E85-CBC7-1E48-B179-B94C3C645A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17D715-8993-6240-910B-0BE00000EC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6A3B8E-FD18-9E42-A198-4DDFF64E3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16F9C-3C5D-4341-9A5E-F1282160438D}"/>
              </a:ext>
            </a:extLst>
          </p:cNvPr>
          <p:cNvSpPr>
            <a:spLocks noGrp="1"/>
          </p:cNvSpPr>
          <p:nvPr>
            <p:ph type="dt" sz="half" idx="10"/>
          </p:nvPr>
        </p:nvSpPr>
        <p:spPr/>
        <p:txBody>
          <a:bodyPr/>
          <a:lstStyle/>
          <a:p>
            <a:fld id="{E7DF1737-5025-9543-A196-1C8B26E28792}" type="datetimeFigureOut">
              <a:rPr lang="en-US" smtClean="0"/>
              <a:t>10/5/22</a:t>
            </a:fld>
            <a:endParaRPr lang="en-US"/>
          </a:p>
        </p:txBody>
      </p:sp>
      <p:sp>
        <p:nvSpPr>
          <p:cNvPr id="6" name="Footer Placeholder 5">
            <a:extLst>
              <a:ext uri="{FF2B5EF4-FFF2-40B4-BE49-F238E27FC236}">
                <a16:creationId xmlns:a16="http://schemas.microsoft.com/office/drawing/2014/main" id="{F00A3EC2-272B-BA4D-9334-09FB50E748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9E0CCA-B2E3-954E-BA89-7F061818FE3A}"/>
              </a:ext>
            </a:extLst>
          </p:cNvPr>
          <p:cNvSpPr>
            <a:spLocks noGrp="1"/>
          </p:cNvSpPr>
          <p:nvPr>
            <p:ph type="sldNum" sz="quarter" idx="12"/>
          </p:nvPr>
        </p:nvSpPr>
        <p:spPr/>
        <p:txBody>
          <a:bodyPr/>
          <a:lstStyle/>
          <a:p>
            <a:fld id="{C03FA50C-4EC5-8F4E-89BD-CF98EEB0DE22}" type="slidenum">
              <a:rPr lang="en-US" smtClean="0"/>
              <a:t>‹#›</a:t>
            </a:fld>
            <a:endParaRPr lang="en-US"/>
          </a:p>
        </p:txBody>
      </p:sp>
    </p:spTree>
    <p:extLst>
      <p:ext uri="{BB962C8B-B14F-4D97-AF65-F5344CB8AC3E}">
        <p14:creationId xmlns:p14="http://schemas.microsoft.com/office/powerpoint/2010/main" val="391104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7ECC83-FCEE-2D45-B1C0-9D0F1F9E3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A45D7C0-5552-C946-9F7F-2E72F051A5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2E553F4-534C-B840-AD0D-AAC02BF944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DF1737-5025-9543-A196-1C8B26E28792}" type="datetimeFigureOut">
              <a:rPr lang="en-US" smtClean="0"/>
              <a:t>10/5/22</a:t>
            </a:fld>
            <a:endParaRPr lang="en-US"/>
          </a:p>
        </p:txBody>
      </p:sp>
      <p:sp>
        <p:nvSpPr>
          <p:cNvPr id="5" name="Footer Placeholder 4">
            <a:extLst>
              <a:ext uri="{FF2B5EF4-FFF2-40B4-BE49-F238E27FC236}">
                <a16:creationId xmlns:a16="http://schemas.microsoft.com/office/drawing/2014/main" id="{4E0777E4-D01E-9A4D-8D9F-0E7C85BAF1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AC4957-8222-2943-82F0-511BD5A9B2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FA50C-4EC5-8F4E-89BD-CF98EEB0DE22}" type="slidenum">
              <a:rPr lang="en-US" smtClean="0"/>
              <a:t>‹#›</a:t>
            </a:fld>
            <a:endParaRPr lang="en-US"/>
          </a:p>
        </p:txBody>
      </p:sp>
    </p:spTree>
    <p:extLst>
      <p:ext uri="{BB962C8B-B14F-4D97-AF65-F5344CB8AC3E}">
        <p14:creationId xmlns:p14="http://schemas.microsoft.com/office/powerpoint/2010/main" val="730720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Goldman Sans Thin" panose="020B0303020203020204" pitchFamily="34" charset="0"/>
          <a:ea typeface="+mj-ea"/>
          <a:cs typeface="Goldman Sans Thin" panose="020B0303020203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oldman Sans Thin" panose="020B0303020203020204" pitchFamily="34" charset="0"/>
          <a:ea typeface="+mn-ea"/>
          <a:cs typeface="Goldman Sans Thin" panose="020B03030202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oldman Sans Thin" panose="020B0303020203020204" pitchFamily="34" charset="0"/>
          <a:ea typeface="+mn-ea"/>
          <a:cs typeface="Goldman Sans Thin" panose="020B03030202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oldman Sans Thin" panose="020B0303020203020204" pitchFamily="34" charset="0"/>
          <a:ea typeface="+mn-ea"/>
          <a:cs typeface="Goldman Sans Thin" panose="020B03030202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oldman Sans Thin" panose="020B0303020203020204" pitchFamily="34" charset="0"/>
          <a:ea typeface="+mn-ea"/>
          <a:cs typeface="Goldman Sans Thin" panose="020B03030202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oldman Sans Thin" panose="020B0303020203020204" pitchFamily="34" charset="0"/>
          <a:ea typeface="+mn-ea"/>
          <a:cs typeface="Goldman Sans Thin" panose="020B03030202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7998A-7949-AC45-80E9-174999E2DCE5}"/>
              </a:ext>
            </a:extLst>
          </p:cNvPr>
          <p:cNvSpPr>
            <a:spLocks noGrp="1"/>
          </p:cNvSpPr>
          <p:nvPr>
            <p:ph type="ctrTitle"/>
          </p:nvPr>
        </p:nvSpPr>
        <p:spPr>
          <a:xfrm>
            <a:off x="1526790" y="861218"/>
            <a:ext cx="9138419" cy="3910807"/>
          </a:xfrm>
        </p:spPr>
        <p:txBody>
          <a:bodyPr>
            <a:normAutofit/>
          </a:bodyPr>
          <a:lstStyle/>
          <a:p>
            <a:r>
              <a:rPr lang="en-US" dirty="0">
                <a:ea typeface="Verdana" panose="020B0604030504040204" pitchFamily="34" charset="0"/>
              </a:rPr>
              <a:t>Quality Control </a:t>
            </a:r>
            <a:r>
              <a:rPr lang="en-US" dirty="0">
                <a:latin typeface="Goldman Sans Thin" panose="020B0303020203020204" pitchFamily="34" charset="0"/>
                <a:ea typeface="Verdana" panose="020B0604030504040204" pitchFamily="34" charset="0"/>
                <a:cs typeface="Goldman Sans Thin" panose="020B0303020203020204" pitchFamily="34" charset="0"/>
              </a:rPr>
              <a:t>for Single Cell RNA-seq Data</a:t>
            </a:r>
            <a:br>
              <a:rPr lang="en-US" dirty="0">
                <a:latin typeface="Goldman Sans Thin" panose="020B0303020203020204" pitchFamily="34" charset="0"/>
                <a:ea typeface="Verdana" panose="020B0604030504040204" pitchFamily="34" charset="0"/>
                <a:cs typeface="Goldman Sans Thin" panose="020B0303020203020204" pitchFamily="34" charset="0"/>
              </a:rPr>
            </a:br>
            <a:br>
              <a:rPr lang="en-US" dirty="0">
                <a:latin typeface="Goldman Sans Thin" panose="020B0303020203020204" pitchFamily="34" charset="0"/>
                <a:ea typeface="Verdana" panose="020B0604030504040204" pitchFamily="34" charset="0"/>
                <a:cs typeface="Goldman Sans Thin" panose="020B0303020203020204" pitchFamily="34" charset="0"/>
              </a:rPr>
            </a:br>
            <a:r>
              <a:rPr lang="en-US" sz="3200" dirty="0">
                <a:latin typeface="Goldman Sans Thin" panose="020B0303020203020204" pitchFamily="34" charset="0"/>
                <a:ea typeface="Verdana" panose="020B0604030504040204" pitchFamily="34" charset="0"/>
                <a:cs typeface="Goldman Sans Thin" panose="020B0303020203020204" pitchFamily="34" charset="0"/>
              </a:rPr>
              <a:t>Daniel </a:t>
            </a:r>
            <a:r>
              <a:rPr lang="en-US" sz="3200" dirty="0" err="1">
                <a:latin typeface="Goldman Sans Thin" panose="020B0303020203020204" pitchFamily="34" charset="0"/>
                <a:ea typeface="Verdana" panose="020B0604030504040204" pitchFamily="34" charset="0"/>
                <a:cs typeface="Goldman Sans Thin" panose="020B0303020203020204" pitchFamily="34" charset="0"/>
              </a:rPr>
              <a:t>Chafamo</a:t>
            </a:r>
            <a:br>
              <a:rPr lang="en-US" sz="3200" dirty="0">
                <a:latin typeface="Goldman Sans Thin" panose="020B0303020203020204" pitchFamily="34" charset="0"/>
                <a:ea typeface="Verdana" panose="020B0604030504040204" pitchFamily="34" charset="0"/>
                <a:cs typeface="Goldman Sans Thin" panose="020B0303020203020204" pitchFamily="34" charset="0"/>
              </a:rPr>
            </a:br>
            <a:r>
              <a:rPr lang="en-US" sz="3200" dirty="0">
                <a:ea typeface="Verdana" panose="020B0604030504040204" pitchFamily="34" charset="0"/>
              </a:rPr>
              <a:t>Seq 28</a:t>
            </a:r>
            <a:r>
              <a:rPr lang="en-US" sz="3200" dirty="0">
                <a:latin typeface="Goldman Sans Thin" panose="020B0303020203020204" pitchFamily="34" charset="0"/>
                <a:ea typeface="Verdana" panose="020B0604030504040204" pitchFamily="34" charset="0"/>
                <a:cs typeface="Goldman Sans Thin" panose="020B0303020203020204" pitchFamily="34" charset="0"/>
              </a:rPr>
              <a:t>, 2022</a:t>
            </a:r>
            <a:endParaRPr lang="en-US" dirty="0">
              <a:latin typeface="Goldman Sans Thin" panose="020B0303020203020204" pitchFamily="34" charset="0"/>
              <a:ea typeface="Verdana" panose="020B0604030504040204" pitchFamily="34" charset="0"/>
              <a:cs typeface="Goldman Sans Thin" panose="020B0303020203020204" pitchFamily="34" charset="0"/>
            </a:endParaRPr>
          </a:p>
        </p:txBody>
      </p:sp>
    </p:spTree>
    <p:extLst>
      <p:ext uri="{BB962C8B-B14F-4D97-AF65-F5344CB8AC3E}">
        <p14:creationId xmlns:p14="http://schemas.microsoft.com/office/powerpoint/2010/main" val="71205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C689-0005-710C-5960-37C8A9B3B7DA}"/>
              </a:ext>
            </a:extLst>
          </p:cNvPr>
          <p:cNvSpPr>
            <a:spLocks noGrp="1"/>
          </p:cNvSpPr>
          <p:nvPr>
            <p:ph type="title"/>
          </p:nvPr>
        </p:nvSpPr>
        <p:spPr>
          <a:xfrm>
            <a:off x="838200" y="365125"/>
            <a:ext cx="10361364" cy="847111"/>
          </a:xfrm>
        </p:spPr>
        <p:txBody>
          <a:bodyPr/>
          <a:lstStyle/>
          <a:p>
            <a:r>
              <a:rPr lang="en-US" dirty="0"/>
              <a:t>Fundamental QC metrics</a:t>
            </a:r>
          </a:p>
        </p:txBody>
      </p:sp>
      <p:sp>
        <p:nvSpPr>
          <p:cNvPr id="3" name="Content Placeholder 2">
            <a:extLst>
              <a:ext uri="{FF2B5EF4-FFF2-40B4-BE49-F238E27FC236}">
                <a16:creationId xmlns:a16="http://schemas.microsoft.com/office/drawing/2014/main" id="{1E8142B0-04DA-12C3-14ED-112610A06FE1}"/>
              </a:ext>
            </a:extLst>
          </p:cNvPr>
          <p:cNvSpPr>
            <a:spLocks noGrp="1"/>
          </p:cNvSpPr>
          <p:nvPr>
            <p:ph idx="1"/>
          </p:nvPr>
        </p:nvSpPr>
        <p:spPr>
          <a:xfrm>
            <a:off x="683964" y="1415756"/>
            <a:ext cx="10515600" cy="390307"/>
          </a:xfrm>
        </p:spPr>
        <p:txBody>
          <a:bodyPr>
            <a:normAutofit fontScale="92500" lnSpcReduction="10000"/>
          </a:bodyPr>
          <a:lstStyle/>
          <a:p>
            <a:pPr marL="0" indent="0">
              <a:buNone/>
            </a:pPr>
            <a:r>
              <a:rPr lang="en-US" sz="2400" dirty="0"/>
              <a:t>It is sometimes helpful to use a combination of these metrics to filter out cells. </a:t>
            </a:r>
            <a:endParaRPr lang="en-US" sz="3200" dirty="0"/>
          </a:p>
        </p:txBody>
      </p:sp>
      <p:sp>
        <p:nvSpPr>
          <p:cNvPr id="5" name="Content Placeholder 2">
            <a:extLst>
              <a:ext uri="{FF2B5EF4-FFF2-40B4-BE49-F238E27FC236}">
                <a16:creationId xmlns:a16="http://schemas.microsoft.com/office/drawing/2014/main" id="{83FF5A8C-5652-7706-D398-FF22A516BFB6}"/>
              </a:ext>
            </a:extLst>
          </p:cNvPr>
          <p:cNvSpPr txBox="1">
            <a:spLocks/>
          </p:cNvSpPr>
          <p:nvPr/>
        </p:nvSpPr>
        <p:spPr>
          <a:xfrm>
            <a:off x="761081" y="2175220"/>
            <a:ext cx="3370243" cy="36527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oldman Sans Thin" panose="020B0303020203020204" pitchFamily="34" charset="0"/>
                <a:ea typeface="+mn-ea"/>
                <a:cs typeface="Goldman Sans Thin" panose="020B03030202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oldman Sans Thin" panose="020B0303020203020204" pitchFamily="34" charset="0"/>
                <a:ea typeface="+mn-ea"/>
                <a:cs typeface="Goldman Sans Thin" panose="020B03030202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oldman Sans Thin" panose="020B0303020203020204" pitchFamily="34" charset="0"/>
                <a:ea typeface="+mn-ea"/>
                <a:cs typeface="Goldman Sans Thin" panose="020B03030202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oldman Sans Thin" panose="020B0303020203020204" pitchFamily="34" charset="0"/>
                <a:ea typeface="+mn-ea"/>
                <a:cs typeface="Goldman Sans Thin" panose="020B03030202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oldman Sans Thin" panose="020B0303020203020204" pitchFamily="34" charset="0"/>
                <a:ea typeface="+mn-ea"/>
                <a:cs typeface="Goldman Sans Thin" panose="020B03030202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rgbClr val="7030A0"/>
                </a:solidFill>
                <a:latin typeface="Goldman Sans" panose="020B0603020203020204" pitchFamily="34" charset="0"/>
                <a:ea typeface="Avenir Book" charset="0"/>
                <a:cs typeface="Goldman Sans" panose="020B0603020203020204" pitchFamily="34" charset="0"/>
              </a:rPr>
              <a:t>Low </a:t>
            </a:r>
            <a:r>
              <a:rPr lang="en-US" sz="1600" b="1" dirty="0" err="1">
                <a:solidFill>
                  <a:srgbClr val="7030A0"/>
                </a:solidFill>
                <a:latin typeface="Goldman Sans" panose="020B0603020203020204" pitchFamily="34" charset="0"/>
                <a:ea typeface="Avenir Book" charset="0"/>
                <a:cs typeface="Goldman Sans" panose="020B0603020203020204" pitchFamily="34" charset="0"/>
              </a:rPr>
              <a:t>nUMI</a:t>
            </a:r>
            <a:r>
              <a:rPr lang="en-US" sz="1600" b="1" dirty="0">
                <a:solidFill>
                  <a:srgbClr val="7030A0"/>
                </a:solidFill>
                <a:latin typeface="Goldman Sans" panose="020B0603020203020204" pitchFamily="34" charset="0"/>
                <a:ea typeface="Avenir Book" charset="0"/>
                <a:cs typeface="Goldman Sans" panose="020B0603020203020204" pitchFamily="34" charset="0"/>
              </a:rPr>
              <a:t> and high % mitochondrial -</a:t>
            </a:r>
            <a:r>
              <a:rPr lang="en-US" sz="1600" dirty="0">
                <a:solidFill>
                  <a:srgbClr val="7030A0"/>
                </a:solidFill>
                <a:latin typeface="Goldman Sans" panose="020B0603020203020204" pitchFamily="34" charset="0"/>
                <a:ea typeface="Avenir Book" charset="0"/>
                <a:cs typeface="Goldman Sans" panose="020B0603020203020204" pitchFamily="34" charset="0"/>
              </a:rPr>
              <a:t> Cells captured but lost a lot of the mRNA, and the mitochondrial genes were protected and retained</a:t>
            </a:r>
            <a:r>
              <a:rPr lang="en-US" sz="1600" dirty="0">
                <a:latin typeface="Goldman Sans" panose="020B0603020203020204" pitchFamily="34" charset="0"/>
                <a:cs typeface="Goldman Sans" panose="020B0603020203020204" pitchFamily="34" charset="0"/>
              </a:rPr>
              <a:t>.</a:t>
            </a:r>
          </a:p>
          <a:p>
            <a:endParaRPr lang="en-US" sz="1600" dirty="0">
              <a:latin typeface="Goldman Sans" panose="020B0603020203020204" pitchFamily="34" charset="0"/>
              <a:cs typeface="Goldman Sans" panose="020B0603020203020204" pitchFamily="34" charset="0"/>
            </a:endParaRPr>
          </a:p>
          <a:p>
            <a:r>
              <a:rPr lang="en-US" sz="1600" b="1" dirty="0">
                <a:solidFill>
                  <a:srgbClr val="00B0F0"/>
                </a:solidFill>
                <a:latin typeface="Goldman Sans" panose="020B0603020203020204" pitchFamily="34" charset="0"/>
                <a:ea typeface="Avenir Book" charset="0"/>
                <a:cs typeface="Goldman Sans" panose="020B0603020203020204" pitchFamily="34" charset="0"/>
              </a:rPr>
              <a:t>High </a:t>
            </a:r>
            <a:r>
              <a:rPr lang="en-US" sz="1600" b="1" dirty="0" err="1">
                <a:solidFill>
                  <a:srgbClr val="00B0F0"/>
                </a:solidFill>
                <a:latin typeface="Goldman Sans" panose="020B0603020203020204" pitchFamily="34" charset="0"/>
                <a:ea typeface="Avenir Book" charset="0"/>
                <a:cs typeface="Goldman Sans" panose="020B0603020203020204" pitchFamily="34" charset="0"/>
              </a:rPr>
              <a:t>nUMI</a:t>
            </a:r>
            <a:r>
              <a:rPr lang="en-US" sz="1600" b="1" dirty="0">
                <a:solidFill>
                  <a:srgbClr val="00B0F0"/>
                </a:solidFill>
                <a:latin typeface="Goldman Sans" panose="020B0603020203020204" pitchFamily="34" charset="0"/>
                <a:ea typeface="Avenir Book" charset="0"/>
                <a:cs typeface="Goldman Sans" panose="020B0603020203020204" pitchFamily="34" charset="0"/>
              </a:rPr>
              <a:t> &amp; low </a:t>
            </a:r>
            <a:r>
              <a:rPr lang="en-US" sz="1600" b="1" dirty="0" err="1">
                <a:solidFill>
                  <a:srgbClr val="00B0F0"/>
                </a:solidFill>
                <a:latin typeface="Goldman Sans" panose="020B0603020203020204" pitchFamily="34" charset="0"/>
                <a:ea typeface="Avenir Book" charset="0"/>
                <a:cs typeface="Goldman Sans" panose="020B0603020203020204" pitchFamily="34" charset="0"/>
              </a:rPr>
              <a:t>nGene</a:t>
            </a:r>
            <a:r>
              <a:rPr lang="en-US" sz="1600" b="1" dirty="0">
                <a:solidFill>
                  <a:srgbClr val="00B0F0"/>
                </a:solidFill>
                <a:latin typeface="Goldman Sans" panose="020B0603020203020204" pitchFamily="34" charset="0"/>
                <a:ea typeface="Avenir Book" charset="0"/>
                <a:cs typeface="Goldman Sans" panose="020B0603020203020204" pitchFamily="34" charset="0"/>
              </a:rPr>
              <a:t> ratio </a:t>
            </a:r>
            <a:r>
              <a:rPr lang="en-US" sz="1600" dirty="0">
                <a:solidFill>
                  <a:srgbClr val="00B0F0"/>
                </a:solidFill>
                <a:latin typeface="Goldman Sans" panose="020B0603020203020204" pitchFamily="34" charset="0"/>
                <a:ea typeface="Avenir Book" charset="0"/>
                <a:cs typeface="Goldman Sans" panose="020B0603020203020204" pitchFamily="34" charset="0"/>
              </a:rPr>
              <a:t>– low quality library or capture rate</a:t>
            </a:r>
          </a:p>
          <a:p>
            <a:endParaRPr lang="en-US" sz="1600" dirty="0">
              <a:latin typeface="Goldman Sans" panose="020B0603020203020204" pitchFamily="34" charset="0"/>
              <a:cs typeface="Goldman Sans" panose="020B0603020203020204" pitchFamily="34" charset="0"/>
            </a:endParaRPr>
          </a:p>
          <a:p>
            <a:r>
              <a:rPr lang="en-US" sz="1600" b="1" dirty="0">
                <a:solidFill>
                  <a:srgbClr val="FF40FF"/>
                </a:solidFill>
                <a:latin typeface="Goldman Sans" panose="020B0603020203020204" pitchFamily="34" charset="0"/>
                <a:ea typeface="Avenir Book" charset="0"/>
                <a:cs typeface="Goldman Sans" panose="020B0603020203020204" pitchFamily="34" charset="0"/>
              </a:rPr>
              <a:t>High </a:t>
            </a:r>
            <a:r>
              <a:rPr lang="en-US" sz="1600" b="1" dirty="0" err="1">
                <a:solidFill>
                  <a:srgbClr val="FF40FF"/>
                </a:solidFill>
                <a:latin typeface="Goldman Sans" panose="020B0603020203020204" pitchFamily="34" charset="0"/>
                <a:ea typeface="Avenir Book" charset="0"/>
                <a:cs typeface="Goldman Sans" panose="020B0603020203020204" pitchFamily="34" charset="0"/>
              </a:rPr>
              <a:t>nUMI</a:t>
            </a:r>
            <a:r>
              <a:rPr lang="en-US" sz="1600" b="1" dirty="0">
                <a:solidFill>
                  <a:srgbClr val="FF40FF"/>
                </a:solidFill>
                <a:latin typeface="Goldman Sans" panose="020B0603020203020204" pitchFamily="34" charset="0"/>
                <a:ea typeface="Avenir Book" charset="0"/>
                <a:cs typeface="Goldman Sans" panose="020B0603020203020204" pitchFamily="34" charset="0"/>
              </a:rPr>
              <a:t> &amp; high </a:t>
            </a:r>
            <a:r>
              <a:rPr lang="en-US" sz="1600" b="1" dirty="0" err="1">
                <a:solidFill>
                  <a:srgbClr val="FF40FF"/>
                </a:solidFill>
                <a:latin typeface="Goldman Sans" panose="020B0603020203020204" pitchFamily="34" charset="0"/>
                <a:ea typeface="Avenir Book" charset="0"/>
                <a:cs typeface="Goldman Sans" panose="020B0603020203020204" pitchFamily="34" charset="0"/>
              </a:rPr>
              <a:t>nGene</a:t>
            </a:r>
            <a:r>
              <a:rPr lang="en-US" sz="1600" b="1" dirty="0">
                <a:solidFill>
                  <a:srgbClr val="FF40FF"/>
                </a:solidFill>
                <a:latin typeface="Goldman Sans" panose="020B0603020203020204" pitchFamily="34" charset="0"/>
                <a:ea typeface="Avenir Book" charset="0"/>
                <a:cs typeface="Goldman Sans" panose="020B0603020203020204" pitchFamily="34" charset="0"/>
              </a:rPr>
              <a:t> </a:t>
            </a:r>
            <a:r>
              <a:rPr lang="en-US" sz="1600" dirty="0">
                <a:solidFill>
                  <a:srgbClr val="FF40FF"/>
                </a:solidFill>
                <a:latin typeface="Goldman Sans" panose="020B0603020203020204" pitchFamily="34" charset="0"/>
                <a:ea typeface="Avenir Book" charset="0"/>
                <a:cs typeface="Goldman Sans" panose="020B0603020203020204" pitchFamily="34" charset="0"/>
              </a:rPr>
              <a:t>– doublets</a:t>
            </a:r>
          </a:p>
          <a:p>
            <a:endParaRPr lang="en-US" sz="1400" dirty="0">
              <a:latin typeface="Goldman Sans" panose="020B0603020203020204" pitchFamily="34" charset="0"/>
              <a:cs typeface="Goldman Sans" panose="020B0603020203020204" pitchFamily="34" charset="0"/>
            </a:endParaRPr>
          </a:p>
        </p:txBody>
      </p:sp>
      <p:grpSp>
        <p:nvGrpSpPr>
          <p:cNvPr id="21" name="Group 20">
            <a:extLst>
              <a:ext uri="{FF2B5EF4-FFF2-40B4-BE49-F238E27FC236}">
                <a16:creationId xmlns:a16="http://schemas.microsoft.com/office/drawing/2014/main" id="{33C2BC92-FC10-4633-1358-3B4CE5D40DE5}"/>
              </a:ext>
            </a:extLst>
          </p:cNvPr>
          <p:cNvGrpSpPr/>
          <p:nvPr/>
        </p:nvGrpSpPr>
        <p:grpSpPr>
          <a:xfrm>
            <a:off x="4281725" y="1948484"/>
            <a:ext cx="7772400" cy="4106173"/>
            <a:chOff x="4281725" y="1948484"/>
            <a:chExt cx="7772400" cy="4106173"/>
          </a:xfrm>
        </p:grpSpPr>
        <p:pic>
          <p:nvPicPr>
            <p:cNvPr id="9" name="Picture 8" descr="Chart, scatter chart&#10;&#10;Description automatically generated">
              <a:extLst>
                <a:ext uri="{FF2B5EF4-FFF2-40B4-BE49-F238E27FC236}">
                  <a16:creationId xmlns:a16="http://schemas.microsoft.com/office/drawing/2014/main" id="{1C12D969-307B-3F89-96EE-5BEEDFB9ECA3}"/>
                </a:ext>
              </a:extLst>
            </p:cNvPr>
            <p:cNvPicPr>
              <a:picLocks noChangeAspect="1"/>
            </p:cNvPicPr>
            <p:nvPr/>
          </p:nvPicPr>
          <p:blipFill>
            <a:blip r:embed="rId3"/>
            <a:stretch>
              <a:fillRect/>
            </a:stretch>
          </p:blipFill>
          <p:spPr>
            <a:xfrm>
              <a:off x="4281725" y="1948484"/>
              <a:ext cx="7772400" cy="4106173"/>
            </a:xfrm>
            <a:prstGeom prst="rect">
              <a:avLst/>
            </a:prstGeom>
          </p:spPr>
        </p:pic>
        <p:sp>
          <p:nvSpPr>
            <p:cNvPr id="12" name="Oval 11">
              <a:extLst>
                <a:ext uri="{FF2B5EF4-FFF2-40B4-BE49-F238E27FC236}">
                  <a16:creationId xmlns:a16="http://schemas.microsoft.com/office/drawing/2014/main" id="{480DC109-E902-BEA1-A451-A615D53C4EAA}"/>
                </a:ext>
              </a:extLst>
            </p:cNvPr>
            <p:cNvSpPr/>
            <p:nvPr/>
          </p:nvSpPr>
          <p:spPr>
            <a:xfrm>
              <a:off x="4638100" y="2291508"/>
              <a:ext cx="407625" cy="649996"/>
            </a:xfrm>
            <a:prstGeom prst="ellipse">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FA420A2-3746-91B4-F91E-3EFBBE611EEE}"/>
                </a:ext>
              </a:extLst>
            </p:cNvPr>
            <p:cNvSpPr/>
            <p:nvPr/>
          </p:nvSpPr>
          <p:spPr>
            <a:xfrm rot="4647480">
              <a:off x="7004282" y="4948062"/>
              <a:ext cx="407625" cy="649996"/>
            </a:xfrm>
            <a:prstGeom prst="ellipse">
              <a:avLst/>
            </a:prstGeom>
            <a:noFill/>
            <a:ln w="25400">
              <a:solidFill>
                <a:srgbClr val="FF0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749396D-FC1D-A6CA-7A84-5F73D172D9F8}"/>
                </a:ext>
              </a:extLst>
            </p:cNvPr>
            <p:cNvSpPr/>
            <p:nvPr/>
          </p:nvSpPr>
          <p:spPr>
            <a:xfrm rot="4647480">
              <a:off x="10833623" y="2074404"/>
              <a:ext cx="387452" cy="740679"/>
            </a:xfrm>
            <a:prstGeom prst="ellipse">
              <a:avLst/>
            </a:prstGeom>
            <a:noFill/>
            <a:ln w="25400">
              <a:solidFill>
                <a:srgbClr val="FF0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A5B7A7B-FD45-B0CA-7130-C0BCB6A783AD}"/>
                </a:ext>
              </a:extLst>
            </p:cNvPr>
            <p:cNvSpPr/>
            <p:nvPr/>
          </p:nvSpPr>
          <p:spPr>
            <a:xfrm rot="2612202">
              <a:off x="9115246" y="4797842"/>
              <a:ext cx="407625" cy="649996"/>
            </a:xfrm>
            <a:prstGeom prst="ellipse">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24E68BB-B4B2-DDD3-6842-9D6542136902}"/>
                </a:ext>
              </a:extLst>
            </p:cNvPr>
            <p:cNvSpPr txBox="1"/>
            <p:nvPr/>
          </p:nvSpPr>
          <p:spPr>
            <a:xfrm>
              <a:off x="9103705" y="4993270"/>
              <a:ext cx="242374" cy="369332"/>
            </a:xfrm>
            <a:prstGeom prst="rect">
              <a:avLst/>
            </a:prstGeom>
            <a:noFill/>
          </p:spPr>
          <p:txBody>
            <a:bodyPr wrap="none" rtlCol="0">
              <a:spAutoFit/>
            </a:bodyPr>
            <a:lstStyle/>
            <a:p>
              <a:r>
                <a:rPr lang="en-US" dirty="0">
                  <a:solidFill>
                    <a:srgbClr val="FF8A41"/>
                  </a:solidFill>
                </a:rPr>
                <a:t>.</a:t>
              </a:r>
            </a:p>
          </p:txBody>
        </p:sp>
        <p:sp>
          <p:nvSpPr>
            <p:cNvPr id="19" name="TextBox 18">
              <a:extLst>
                <a:ext uri="{FF2B5EF4-FFF2-40B4-BE49-F238E27FC236}">
                  <a16:creationId xmlns:a16="http://schemas.microsoft.com/office/drawing/2014/main" id="{9ADBAABB-4F66-3C93-F531-09BADAE1C8C8}"/>
                </a:ext>
              </a:extLst>
            </p:cNvPr>
            <p:cNvSpPr txBox="1"/>
            <p:nvPr/>
          </p:nvSpPr>
          <p:spPr>
            <a:xfrm>
              <a:off x="9128881" y="4829492"/>
              <a:ext cx="242374" cy="369332"/>
            </a:xfrm>
            <a:prstGeom prst="rect">
              <a:avLst/>
            </a:prstGeom>
            <a:noFill/>
          </p:spPr>
          <p:txBody>
            <a:bodyPr wrap="none" rtlCol="0">
              <a:spAutoFit/>
            </a:bodyPr>
            <a:lstStyle/>
            <a:p>
              <a:r>
                <a:rPr lang="en-US" dirty="0">
                  <a:solidFill>
                    <a:srgbClr val="FF8A41"/>
                  </a:solidFill>
                </a:rPr>
                <a:t>.</a:t>
              </a:r>
            </a:p>
          </p:txBody>
        </p:sp>
        <p:sp>
          <p:nvSpPr>
            <p:cNvPr id="20" name="TextBox 19">
              <a:extLst>
                <a:ext uri="{FF2B5EF4-FFF2-40B4-BE49-F238E27FC236}">
                  <a16:creationId xmlns:a16="http://schemas.microsoft.com/office/drawing/2014/main" id="{FD71A186-D0DD-B348-42D7-21E4BDD28A87}"/>
                </a:ext>
              </a:extLst>
            </p:cNvPr>
            <p:cNvSpPr txBox="1"/>
            <p:nvPr/>
          </p:nvSpPr>
          <p:spPr>
            <a:xfrm>
              <a:off x="9001484" y="4973185"/>
              <a:ext cx="242374" cy="369332"/>
            </a:xfrm>
            <a:prstGeom prst="rect">
              <a:avLst/>
            </a:prstGeom>
            <a:noFill/>
          </p:spPr>
          <p:txBody>
            <a:bodyPr wrap="none" rtlCol="0">
              <a:spAutoFit/>
            </a:bodyPr>
            <a:lstStyle/>
            <a:p>
              <a:r>
                <a:rPr lang="en-US" dirty="0">
                  <a:solidFill>
                    <a:srgbClr val="FF8A41"/>
                  </a:solidFill>
                </a:rPr>
                <a:t>.</a:t>
              </a:r>
            </a:p>
          </p:txBody>
        </p:sp>
      </p:grpSp>
    </p:spTree>
    <p:extLst>
      <p:ext uri="{BB962C8B-B14F-4D97-AF65-F5344CB8AC3E}">
        <p14:creationId xmlns:p14="http://schemas.microsoft.com/office/powerpoint/2010/main" val="1257274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9621-B801-8045-923D-06D03D6DE967}"/>
              </a:ext>
            </a:extLst>
          </p:cNvPr>
          <p:cNvSpPr>
            <a:spLocks noGrp="1"/>
          </p:cNvSpPr>
          <p:nvPr>
            <p:ph type="title"/>
          </p:nvPr>
        </p:nvSpPr>
        <p:spPr>
          <a:xfrm>
            <a:off x="482404" y="262932"/>
            <a:ext cx="10515600" cy="1325563"/>
          </a:xfrm>
        </p:spPr>
        <p:txBody>
          <a:bodyPr>
            <a:normAutofit fontScale="90000"/>
          </a:bodyPr>
          <a:lstStyle/>
          <a:p>
            <a:r>
              <a:rPr lang="en-US" sz="3600" dirty="0"/>
              <a:t>Appropriate quality control filters vary with platform and </a:t>
            </a:r>
            <a:br>
              <a:rPr lang="en-US" sz="3600" dirty="0"/>
            </a:br>
            <a:r>
              <a:rPr lang="en-US" sz="3600" dirty="0"/>
              <a:t>cell types</a:t>
            </a:r>
          </a:p>
        </p:txBody>
      </p:sp>
      <p:sp>
        <p:nvSpPr>
          <p:cNvPr id="3" name="Content Placeholder 2">
            <a:extLst>
              <a:ext uri="{FF2B5EF4-FFF2-40B4-BE49-F238E27FC236}">
                <a16:creationId xmlns:a16="http://schemas.microsoft.com/office/drawing/2014/main" id="{27C87DCB-A4E7-294E-895A-5C5CC5FFBBBF}"/>
              </a:ext>
            </a:extLst>
          </p:cNvPr>
          <p:cNvSpPr>
            <a:spLocks noGrp="1"/>
          </p:cNvSpPr>
          <p:nvPr>
            <p:ph idx="1"/>
          </p:nvPr>
        </p:nvSpPr>
        <p:spPr>
          <a:xfrm>
            <a:off x="812911" y="1727287"/>
            <a:ext cx="6016666" cy="4023518"/>
          </a:xfrm>
        </p:spPr>
        <p:txBody>
          <a:bodyPr>
            <a:normAutofit/>
          </a:bodyPr>
          <a:lstStyle/>
          <a:p>
            <a:r>
              <a:rPr lang="en-US" sz="2200" dirty="0"/>
              <a:t>Different platforms set different expectations</a:t>
            </a:r>
          </a:p>
          <a:p>
            <a:pPr lvl="1"/>
            <a:r>
              <a:rPr lang="en-US" sz="1800" dirty="0"/>
              <a:t>Example:. Smart-Seq2 often yields more genes detected per cell than 10x Chromium.</a:t>
            </a:r>
          </a:p>
          <a:p>
            <a:pPr lvl="1"/>
            <a:endParaRPr lang="en-US" sz="2400" dirty="0"/>
          </a:p>
          <a:p>
            <a:r>
              <a:rPr lang="en-US" sz="2200" dirty="0"/>
              <a:t>Different cell types set different expectations</a:t>
            </a:r>
          </a:p>
          <a:p>
            <a:pPr lvl="1"/>
            <a:r>
              <a:rPr lang="en-US" sz="1800" dirty="0"/>
              <a:t>Immune cells normally have fewer genes detected per cell than non-immune cells</a:t>
            </a:r>
          </a:p>
          <a:p>
            <a:pPr lvl="1"/>
            <a:r>
              <a:rPr lang="en-US" sz="1800" dirty="0"/>
              <a:t>Malignant cells normally have more genes detected per cell than non-malignant cells</a:t>
            </a:r>
          </a:p>
          <a:p>
            <a:pPr lvl="1"/>
            <a:r>
              <a:rPr lang="en-US" sz="1800" dirty="0"/>
              <a:t>Cardiac cells normally have higher percent of </a:t>
            </a:r>
            <a:r>
              <a:rPr lang="en-US" sz="1800" dirty="0" err="1"/>
              <a:t>mito</a:t>
            </a:r>
            <a:r>
              <a:rPr lang="en-US" sz="1800" dirty="0"/>
              <a:t> genes per cells then other cells</a:t>
            </a:r>
          </a:p>
          <a:p>
            <a:endParaRPr lang="en-US" sz="1800" dirty="0"/>
          </a:p>
        </p:txBody>
      </p:sp>
      <p:pic>
        <p:nvPicPr>
          <p:cNvPr id="5" name="Picture 4" descr="Chart, scatter chart&#10;&#10;Description automatically generated">
            <a:extLst>
              <a:ext uri="{FF2B5EF4-FFF2-40B4-BE49-F238E27FC236}">
                <a16:creationId xmlns:a16="http://schemas.microsoft.com/office/drawing/2014/main" id="{4CE4F436-D123-F951-C94E-2BF9B9547194}"/>
              </a:ext>
            </a:extLst>
          </p:cNvPr>
          <p:cNvPicPr>
            <a:picLocks noChangeAspect="1"/>
          </p:cNvPicPr>
          <p:nvPr/>
        </p:nvPicPr>
        <p:blipFill>
          <a:blip r:embed="rId3"/>
          <a:stretch>
            <a:fillRect/>
          </a:stretch>
        </p:blipFill>
        <p:spPr>
          <a:xfrm>
            <a:off x="7472340" y="1230364"/>
            <a:ext cx="2882900" cy="5080000"/>
          </a:xfrm>
          <a:prstGeom prst="rect">
            <a:avLst/>
          </a:prstGeom>
        </p:spPr>
      </p:pic>
      <p:sp>
        <p:nvSpPr>
          <p:cNvPr id="6" name="TextBox 5">
            <a:extLst>
              <a:ext uri="{FF2B5EF4-FFF2-40B4-BE49-F238E27FC236}">
                <a16:creationId xmlns:a16="http://schemas.microsoft.com/office/drawing/2014/main" id="{1572C00E-C242-4F58-C5CC-8DEB57C00CF0}"/>
              </a:ext>
            </a:extLst>
          </p:cNvPr>
          <p:cNvSpPr txBox="1"/>
          <p:nvPr/>
        </p:nvSpPr>
        <p:spPr>
          <a:xfrm>
            <a:off x="9908645" y="6310364"/>
            <a:ext cx="939488" cy="369332"/>
          </a:xfrm>
          <a:prstGeom prst="rect">
            <a:avLst/>
          </a:prstGeom>
          <a:noFill/>
        </p:spPr>
        <p:txBody>
          <a:bodyPr wrap="none" rtlCol="0">
            <a:spAutoFit/>
          </a:bodyPr>
          <a:lstStyle/>
          <a:p>
            <a:r>
              <a:rPr lang="en-US" dirty="0"/>
              <a:t>Source: </a:t>
            </a:r>
          </a:p>
        </p:txBody>
      </p:sp>
    </p:spTree>
    <p:extLst>
      <p:ext uri="{BB962C8B-B14F-4D97-AF65-F5344CB8AC3E}">
        <p14:creationId xmlns:p14="http://schemas.microsoft.com/office/powerpoint/2010/main" val="83600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C2D0B-CE07-3E00-9D53-1EB9F35EA87C}"/>
              </a:ext>
            </a:extLst>
          </p:cNvPr>
          <p:cNvSpPr>
            <a:spLocks noGrp="1"/>
          </p:cNvSpPr>
          <p:nvPr>
            <p:ph type="title"/>
          </p:nvPr>
        </p:nvSpPr>
        <p:spPr/>
        <p:txBody>
          <a:bodyPr/>
          <a:lstStyle/>
          <a:p>
            <a:r>
              <a:rPr lang="en-US" dirty="0"/>
              <a:t>Tips</a:t>
            </a:r>
          </a:p>
        </p:txBody>
      </p:sp>
      <p:sp>
        <p:nvSpPr>
          <p:cNvPr id="3" name="Content Placeholder 2">
            <a:extLst>
              <a:ext uri="{FF2B5EF4-FFF2-40B4-BE49-F238E27FC236}">
                <a16:creationId xmlns:a16="http://schemas.microsoft.com/office/drawing/2014/main" id="{F6E0D9AD-BA59-72FE-1252-C3FCD6E104A2}"/>
              </a:ext>
            </a:extLst>
          </p:cNvPr>
          <p:cNvSpPr>
            <a:spLocks noGrp="1"/>
          </p:cNvSpPr>
          <p:nvPr>
            <p:ph idx="1"/>
          </p:nvPr>
        </p:nvSpPr>
        <p:spPr/>
        <p:txBody>
          <a:bodyPr>
            <a:normAutofit/>
          </a:bodyPr>
          <a:lstStyle/>
          <a:p>
            <a:r>
              <a:rPr lang="en-US" sz="2000" dirty="0"/>
              <a:t>It may be necessary to revisit quality control decisions multiple times when analyzing data. Often it is beneficial to start with permissive QC thresholds and investigate the effects of these thresholds before going back to perform more stringent QC.</a:t>
            </a:r>
          </a:p>
          <a:p>
            <a:endParaRPr lang="en-US" sz="2000" dirty="0"/>
          </a:p>
          <a:p>
            <a:r>
              <a:rPr lang="en-US" sz="2000" dirty="0"/>
              <a:t>If the distribution of QC covariates differ between samples, QC thresholds should be determined separately for each sample to account for sample quality differences.</a:t>
            </a:r>
          </a:p>
          <a:p>
            <a:endParaRPr lang="en-US" sz="2000" dirty="0"/>
          </a:p>
          <a:p>
            <a:r>
              <a:rPr lang="en-US" sz="2000" dirty="0"/>
              <a:t>Always visualize QC metrics per cluster in order to flag any biases in QC filters that have been applied.</a:t>
            </a:r>
          </a:p>
        </p:txBody>
      </p:sp>
      <p:sp>
        <p:nvSpPr>
          <p:cNvPr id="5" name="TextBox 4">
            <a:extLst>
              <a:ext uri="{FF2B5EF4-FFF2-40B4-BE49-F238E27FC236}">
                <a16:creationId xmlns:a16="http://schemas.microsoft.com/office/drawing/2014/main" id="{1CF16F2A-7ABD-8C8E-53BB-7345F0A3A4B4}"/>
              </a:ext>
            </a:extLst>
          </p:cNvPr>
          <p:cNvSpPr txBox="1"/>
          <p:nvPr/>
        </p:nvSpPr>
        <p:spPr>
          <a:xfrm>
            <a:off x="2886421" y="6463764"/>
            <a:ext cx="8890610" cy="338554"/>
          </a:xfrm>
          <a:prstGeom prst="rect">
            <a:avLst/>
          </a:prstGeom>
          <a:noFill/>
        </p:spPr>
        <p:txBody>
          <a:bodyPr wrap="square" rtlCol="0">
            <a:spAutoFit/>
          </a:bodyPr>
          <a:lstStyle/>
          <a:p>
            <a:r>
              <a:rPr lang="en-US" sz="1600" dirty="0" err="1">
                <a:latin typeface="Goldman Sans Thin" panose="020B0303020203020204" pitchFamily="34" charset="0"/>
                <a:cs typeface="Goldman Sans Thin" panose="020B0303020203020204" pitchFamily="34" charset="0"/>
              </a:rPr>
              <a:t>Luecken</a:t>
            </a:r>
            <a:r>
              <a:rPr lang="en-US" sz="1600" dirty="0">
                <a:latin typeface="Goldman Sans Thin" panose="020B0303020203020204" pitchFamily="34" charset="0"/>
                <a:cs typeface="Goldman Sans Thin" panose="020B0303020203020204" pitchFamily="34" charset="0"/>
              </a:rPr>
              <a:t>, M. D., &amp; Theis, F. J. (2019). Current best practices in single‐cell RNA‐seq analysis: a tutorial. </a:t>
            </a:r>
          </a:p>
        </p:txBody>
      </p:sp>
    </p:spTree>
    <p:extLst>
      <p:ext uri="{BB962C8B-B14F-4D97-AF65-F5344CB8AC3E}">
        <p14:creationId xmlns:p14="http://schemas.microsoft.com/office/powerpoint/2010/main" val="299075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9621-B801-8045-923D-06D03D6DE967}"/>
              </a:ext>
            </a:extLst>
          </p:cNvPr>
          <p:cNvSpPr>
            <a:spLocks noGrp="1"/>
          </p:cNvSpPr>
          <p:nvPr>
            <p:ph type="title"/>
          </p:nvPr>
        </p:nvSpPr>
        <p:spPr>
          <a:xfrm>
            <a:off x="482404" y="262932"/>
            <a:ext cx="10515600" cy="1325563"/>
          </a:xfrm>
        </p:spPr>
        <p:txBody>
          <a:bodyPr>
            <a:normAutofit/>
          </a:bodyPr>
          <a:lstStyle/>
          <a:p>
            <a:r>
              <a:rPr lang="en-US" sz="3600" kern="0" dirty="0"/>
              <a:t>Identifying Doublets in Single-Cell RNA-Seq Data</a:t>
            </a:r>
          </a:p>
        </p:txBody>
      </p:sp>
      <p:sp>
        <p:nvSpPr>
          <p:cNvPr id="3" name="Content Placeholder 2">
            <a:extLst>
              <a:ext uri="{FF2B5EF4-FFF2-40B4-BE49-F238E27FC236}">
                <a16:creationId xmlns:a16="http://schemas.microsoft.com/office/drawing/2014/main" id="{27C87DCB-A4E7-294E-895A-5C5CC5FFBBBF}"/>
              </a:ext>
            </a:extLst>
          </p:cNvPr>
          <p:cNvSpPr>
            <a:spLocks noGrp="1"/>
          </p:cNvSpPr>
          <p:nvPr>
            <p:ph idx="1"/>
          </p:nvPr>
        </p:nvSpPr>
        <p:spPr>
          <a:xfrm>
            <a:off x="764931" y="1671661"/>
            <a:ext cx="5331069" cy="4573154"/>
          </a:xfrm>
        </p:spPr>
        <p:txBody>
          <a:bodyPr>
            <a:normAutofit/>
          </a:bodyPr>
          <a:lstStyle/>
          <a:p>
            <a:r>
              <a:rPr lang="en-US" sz="2400" dirty="0"/>
              <a:t>Doublets = two or more cells captured together</a:t>
            </a:r>
          </a:p>
          <a:p>
            <a:r>
              <a:rPr lang="en-US" sz="2400" dirty="0"/>
              <a:t>Doublets will contain gene counts from the two combined cells. </a:t>
            </a:r>
          </a:p>
          <a:p>
            <a:r>
              <a:rPr lang="en-US" sz="2400" dirty="0"/>
              <a:t>Some doublets will be filtered by the basic QC steps since doublets will have a </a:t>
            </a:r>
            <a:r>
              <a:rPr lang="en-US" sz="2400" b="1" dirty="0"/>
              <a:t>high number of genes and number of UMIs</a:t>
            </a:r>
          </a:p>
        </p:txBody>
      </p:sp>
      <p:pic>
        <p:nvPicPr>
          <p:cNvPr id="7" name="Picture 6">
            <a:extLst>
              <a:ext uri="{FF2B5EF4-FFF2-40B4-BE49-F238E27FC236}">
                <a16:creationId xmlns:a16="http://schemas.microsoft.com/office/drawing/2014/main" id="{5E6A7A6C-C03B-5607-6277-C369027DB9BD}"/>
              </a:ext>
            </a:extLst>
          </p:cNvPr>
          <p:cNvPicPr>
            <a:picLocks noChangeAspect="1"/>
          </p:cNvPicPr>
          <p:nvPr/>
        </p:nvPicPr>
        <p:blipFill>
          <a:blip r:embed="rId3"/>
          <a:stretch>
            <a:fillRect/>
          </a:stretch>
        </p:blipFill>
        <p:spPr>
          <a:xfrm>
            <a:off x="6851845" y="1671661"/>
            <a:ext cx="4343400" cy="3035300"/>
          </a:xfrm>
          <a:prstGeom prst="rect">
            <a:avLst/>
          </a:prstGeom>
        </p:spPr>
      </p:pic>
      <p:sp>
        <p:nvSpPr>
          <p:cNvPr id="8" name="TextBox 7">
            <a:extLst>
              <a:ext uri="{FF2B5EF4-FFF2-40B4-BE49-F238E27FC236}">
                <a16:creationId xmlns:a16="http://schemas.microsoft.com/office/drawing/2014/main" id="{C6ACEF5D-775B-B050-5879-D124CC94DE1D}"/>
              </a:ext>
            </a:extLst>
          </p:cNvPr>
          <p:cNvSpPr txBox="1"/>
          <p:nvPr/>
        </p:nvSpPr>
        <p:spPr>
          <a:xfrm>
            <a:off x="8792308" y="6471052"/>
            <a:ext cx="3234412" cy="369332"/>
          </a:xfrm>
          <a:prstGeom prst="rect">
            <a:avLst/>
          </a:prstGeom>
          <a:noFill/>
        </p:spPr>
        <p:txBody>
          <a:bodyPr wrap="none" rtlCol="0">
            <a:spAutoFit/>
          </a:bodyPr>
          <a:lstStyle/>
          <a:p>
            <a:r>
              <a:rPr lang="en-US" dirty="0" err="1">
                <a:latin typeface="Goldman Sans" panose="020B0603020203020204" pitchFamily="34" charset="0"/>
                <a:cs typeface="Goldman Sans" panose="020B0603020203020204" pitchFamily="34" charset="0"/>
              </a:rPr>
              <a:t>Wollock</a:t>
            </a:r>
            <a:r>
              <a:rPr lang="en-US" dirty="0">
                <a:latin typeface="Goldman Sans" panose="020B0603020203020204" pitchFamily="34" charset="0"/>
                <a:cs typeface="Goldman Sans" panose="020B0603020203020204" pitchFamily="34" charset="0"/>
              </a:rPr>
              <a:t> et al., Cell Syst., 2019</a:t>
            </a:r>
          </a:p>
        </p:txBody>
      </p:sp>
    </p:spTree>
    <p:extLst>
      <p:ext uri="{BB962C8B-B14F-4D97-AF65-F5344CB8AC3E}">
        <p14:creationId xmlns:p14="http://schemas.microsoft.com/office/powerpoint/2010/main" val="845762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9621-B801-8045-923D-06D03D6DE967}"/>
              </a:ext>
            </a:extLst>
          </p:cNvPr>
          <p:cNvSpPr>
            <a:spLocks noGrp="1"/>
          </p:cNvSpPr>
          <p:nvPr>
            <p:ph type="title"/>
          </p:nvPr>
        </p:nvSpPr>
        <p:spPr>
          <a:xfrm>
            <a:off x="482404" y="262932"/>
            <a:ext cx="10560734" cy="1080247"/>
          </a:xfrm>
        </p:spPr>
        <p:txBody>
          <a:bodyPr>
            <a:normAutofit/>
          </a:bodyPr>
          <a:lstStyle/>
          <a:p>
            <a:r>
              <a:rPr lang="en-US" sz="3600" kern="0" dirty="0"/>
              <a:t>Identifying Doublets in Single-Cell RNA-Seq Data</a:t>
            </a:r>
          </a:p>
        </p:txBody>
      </p:sp>
      <p:sp>
        <p:nvSpPr>
          <p:cNvPr id="3" name="Content Placeholder 2">
            <a:extLst>
              <a:ext uri="{FF2B5EF4-FFF2-40B4-BE49-F238E27FC236}">
                <a16:creationId xmlns:a16="http://schemas.microsoft.com/office/drawing/2014/main" id="{27C87DCB-A4E7-294E-895A-5C5CC5FFBBBF}"/>
              </a:ext>
            </a:extLst>
          </p:cNvPr>
          <p:cNvSpPr>
            <a:spLocks noGrp="1"/>
          </p:cNvSpPr>
          <p:nvPr>
            <p:ph idx="1"/>
          </p:nvPr>
        </p:nvSpPr>
        <p:spPr>
          <a:xfrm>
            <a:off x="872784" y="1343179"/>
            <a:ext cx="10170354" cy="1681375"/>
          </a:xfrm>
        </p:spPr>
        <p:txBody>
          <a:bodyPr>
            <a:normAutofit/>
          </a:bodyPr>
          <a:lstStyle/>
          <a:p>
            <a:r>
              <a:rPr lang="en-US" sz="2400" dirty="0"/>
              <a:t>A simple heuristic to check for doublet clusters is to see if they express gene markers of two or more disparate </a:t>
            </a:r>
            <a:r>
              <a:rPr lang="en-US" sz="2400" dirty="0" err="1"/>
              <a:t>celltypes</a:t>
            </a:r>
            <a:r>
              <a:rPr lang="en-US" sz="2400" dirty="0"/>
              <a:t>. </a:t>
            </a:r>
          </a:p>
          <a:p>
            <a:r>
              <a:rPr lang="en-US" sz="2400" dirty="0"/>
              <a:t>Advanced methods such as </a:t>
            </a:r>
            <a:r>
              <a:rPr lang="en-US" sz="2400" dirty="0" err="1"/>
              <a:t>Scrublet</a:t>
            </a:r>
            <a:r>
              <a:rPr lang="en-US" sz="2400" dirty="0"/>
              <a:t> and </a:t>
            </a:r>
            <a:r>
              <a:rPr lang="en-US" sz="2400" dirty="0" err="1"/>
              <a:t>DoubletFinder</a:t>
            </a:r>
            <a:r>
              <a:rPr lang="en-US" sz="2400" dirty="0"/>
              <a:t> use simulations to determine doublet scores.</a:t>
            </a:r>
          </a:p>
        </p:txBody>
      </p:sp>
      <p:pic>
        <p:nvPicPr>
          <p:cNvPr id="8" name="Picture 7">
            <a:extLst>
              <a:ext uri="{FF2B5EF4-FFF2-40B4-BE49-F238E27FC236}">
                <a16:creationId xmlns:a16="http://schemas.microsoft.com/office/drawing/2014/main" id="{00C24929-EC75-7E6F-94D6-472B374A7861}"/>
              </a:ext>
            </a:extLst>
          </p:cNvPr>
          <p:cNvPicPr>
            <a:picLocks noChangeAspect="1"/>
          </p:cNvPicPr>
          <p:nvPr/>
        </p:nvPicPr>
        <p:blipFill>
          <a:blip r:embed="rId3"/>
          <a:stretch>
            <a:fillRect/>
          </a:stretch>
        </p:blipFill>
        <p:spPr>
          <a:xfrm>
            <a:off x="1508956" y="3085204"/>
            <a:ext cx="8672928" cy="3509864"/>
          </a:xfrm>
          <a:prstGeom prst="rect">
            <a:avLst/>
          </a:prstGeom>
        </p:spPr>
      </p:pic>
      <p:sp>
        <p:nvSpPr>
          <p:cNvPr id="9" name="TextBox 8">
            <a:extLst>
              <a:ext uri="{FF2B5EF4-FFF2-40B4-BE49-F238E27FC236}">
                <a16:creationId xmlns:a16="http://schemas.microsoft.com/office/drawing/2014/main" id="{812C257A-9F63-D136-5193-F25F27F466A4}"/>
              </a:ext>
            </a:extLst>
          </p:cNvPr>
          <p:cNvSpPr txBox="1"/>
          <p:nvPr/>
        </p:nvSpPr>
        <p:spPr>
          <a:xfrm>
            <a:off x="8792308" y="6471052"/>
            <a:ext cx="3234412" cy="369332"/>
          </a:xfrm>
          <a:prstGeom prst="rect">
            <a:avLst/>
          </a:prstGeom>
          <a:noFill/>
        </p:spPr>
        <p:txBody>
          <a:bodyPr wrap="none" rtlCol="0">
            <a:spAutoFit/>
          </a:bodyPr>
          <a:lstStyle/>
          <a:p>
            <a:r>
              <a:rPr lang="en-US" dirty="0" err="1">
                <a:latin typeface="Goldman Sans" panose="020B0603020203020204" pitchFamily="34" charset="0"/>
                <a:cs typeface="Goldman Sans" panose="020B0603020203020204" pitchFamily="34" charset="0"/>
              </a:rPr>
              <a:t>Wollock</a:t>
            </a:r>
            <a:r>
              <a:rPr lang="en-US" dirty="0">
                <a:latin typeface="Goldman Sans" panose="020B0603020203020204" pitchFamily="34" charset="0"/>
                <a:cs typeface="Goldman Sans" panose="020B0603020203020204" pitchFamily="34" charset="0"/>
              </a:rPr>
              <a:t> et al., Cell Syst., 2019</a:t>
            </a:r>
          </a:p>
        </p:txBody>
      </p:sp>
    </p:spTree>
    <p:extLst>
      <p:ext uri="{BB962C8B-B14F-4D97-AF65-F5344CB8AC3E}">
        <p14:creationId xmlns:p14="http://schemas.microsoft.com/office/powerpoint/2010/main" val="407687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9621-B801-8045-923D-06D03D6DE967}"/>
              </a:ext>
            </a:extLst>
          </p:cNvPr>
          <p:cNvSpPr>
            <a:spLocks noGrp="1"/>
          </p:cNvSpPr>
          <p:nvPr>
            <p:ph type="title"/>
          </p:nvPr>
        </p:nvSpPr>
        <p:spPr>
          <a:xfrm>
            <a:off x="482403" y="262932"/>
            <a:ext cx="11165645" cy="1325563"/>
          </a:xfrm>
        </p:spPr>
        <p:txBody>
          <a:bodyPr>
            <a:normAutofit/>
          </a:bodyPr>
          <a:lstStyle/>
          <a:p>
            <a:r>
              <a:rPr lang="en-US" sz="3600" kern="0" dirty="0"/>
              <a:t>Detecting empty drops and correcting for ambient RNA</a:t>
            </a:r>
          </a:p>
        </p:txBody>
      </p:sp>
      <p:sp>
        <p:nvSpPr>
          <p:cNvPr id="3" name="Content Placeholder 2">
            <a:extLst>
              <a:ext uri="{FF2B5EF4-FFF2-40B4-BE49-F238E27FC236}">
                <a16:creationId xmlns:a16="http://schemas.microsoft.com/office/drawing/2014/main" id="{27C87DCB-A4E7-294E-895A-5C5CC5FFBBBF}"/>
              </a:ext>
            </a:extLst>
          </p:cNvPr>
          <p:cNvSpPr>
            <a:spLocks noGrp="1"/>
          </p:cNvSpPr>
          <p:nvPr>
            <p:ph idx="1"/>
          </p:nvPr>
        </p:nvSpPr>
        <p:spPr>
          <a:xfrm>
            <a:off x="797715" y="1588495"/>
            <a:ext cx="5982914" cy="4466318"/>
          </a:xfrm>
        </p:spPr>
        <p:txBody>
          <a:bodyPr>
            <a:normAutofit/>
          </a:bodyPr>
          <a:lstStyle/>
          <a:p>
            <a:r>
              <a:rPr lang="en-US" sz="2200" dirty="0"/>
              <a:t>Ambient gene  expression refers to counts that do not originate from a barcoded cell, but from other lysed cells whose mRNA contaminated the cell suspension prior to library construction. </a:t>
            </a:r>
          </a:p>
          <a:p>
            <a:endParaRPr lang="en-US" sz="2200" dirty="0"/>
          </a:p>
          <a:p>
            <a:r>
              <a:rPr lang="en-US" sz="2200" dirty="0"/>
              <a:t>It is possible to correct for these effects in droplet-based </a:t>
            </a:r>
            <a:r>
              <a:rPr lang="en-US" sz="2200" dirty="0" err="1"/>
              <a:t>scRNA</a:t>
            </a:r>
            <a:r>
              <a:rPr lang="en-US" sz="2200" dirty="0"/>
              <a:t>-seq datasets due to the large numbers of empty droplets, which can be used to model ambient RNA expression profiles. </a:t>
            </a:r>
          </a:p>
        </p:txBody>
      </p:sp>
      <p:pic>
        <p:nvPicPr>
          <p:cNvPr id="6" name="Picture 5">
            <a:extLst>
              <a:ext uri="{FF2B5EF4-FFF2-40B4-BE49-F238E27FC236}">
                <a16:creationId xmlns:a16="http://schemas.microsoft.com/office/drawing/2014/main" id="{42FABC0B-EFD0-06B2-2752-55FC00FB8E66}"/>
              </a:ext>
            </a:extLst>
          </p:cNvPr>
          <p:cNvPicPr>
            <a:picLocks noChangeAspect="1"/>
          </p:cNvPicPr>
          <p:nvPr/>
        </p:nvPicPr>
        <p:blipFill>
          <a:blip r:embed="rId3"/>
          <a:stretch>
            <a:fillRect/>
          </a:stretch>
        </p:blipFill>
        <p:spPr>
          <a:xfrm>
            <a:off x="7024018" y="1339029"/>
            <a:ext cx="5167982" cy="4715784"/>
          </a:xfrm>
          <a:prstGeom prst="rect">
            <a:avLst/>
          </a:prstGeom>
        </p:spPr>
      </p:pic>
    </p:spTree>
    <p:extLst>
      <p:ext uri="{BB962C8B-B14F-4D97-AF65-F5344CB8AC3E}">
        <p14:creationId xmlns:p14="http://schemas.microsoft.com/office/powerpoint/2010/main" val="1351270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9621-B801-8045-923D-06D03D6DE967}"/>
              </a:ext>
            </a:extLst>
          </p:cNvPr>
          <p:cNvSpPr>
            <a:spLocks noGrp="1"/>
          </p:cNvSpPr>
          <p:nvPr>
            <p:ph type="title"/>
          </p:nvPr>
        </p:nvSpPr>
        <p:spPr>
          <a:xfrm>
            <a:off x="482403" y="262932"/>
            <a:ext cx="11165645" cy="1325563"/>
          </a:xfrm>
        </p:spPr>
        <p:txBody>
          <a:bodyPr>
            <a:normAutofit/>
          </a:bodyPr>
          <a:lstStyle/>
          <a:p>
            <a:r>
              <a:rPr lang="en-US" sz="3600" kern="0" dirty="0"/>
              <a:t>Detecting empty drops and correcting for ambient RNA</a:t>
            </a:r>
          </a:p>
        </p:txBody>
      </p:sp>
      <p:sp>
        <p:nvSpPr>
          <p:cNvPr id="3" name="Content Placeholder 2">
            <a:extLst>
              <a:ext uri="{FF2B5EF4-FFF2-40B4-BE49-F238E27FC236}">
                <a16:creationId xmlns:a16="http://schemas.microsoft.com/office/drawing/2014/main" id="{27C87DCB-A4E7-294E-895A-5C5CC5FFBBBF}"/>
              </a:ext>
            </a:extLst>
          </p:cNvPr>
          <p:cNvSpPr>
            <a:spLocks noGrp="1"/>
          </p:cNvSpPr>
          <p:nvPr>
            <p:ph idx="1"/>
          </p:nvPr>
        </p:nvSpPr>
        <p:spPr>
          <a:xfrm>
            <a:off x="797715" y="1588494"/>
            <a:ext cx="5743762" cy="4826373"/>
          </a:xfrm>
        </p:spPr>
        <p:txBody>
          <a:bodyPr>
            <a:normAutofit lnSpcReduction="10000"/>
          </a:bodyPr>
          <a:lstStyle/>
          <a:p>
            <a:r>
              <a:rPr lang="en-US" sz="2200" dirty="0"/>
              <a:t>Ambient gene expression refers to counts that do not originate from a barcoded cell, but from other lysed cells whose mRNA contaminated the cell suspension prior to library construction. </a:t>
            </a:r>
          </a:p>
          <a:p>
            <a:endParaRPr lang="en-US" sz="2200" dirty="0"/>
          </a:p>
          <a:p>
            <a:r>
              <a:rPr lang="en-US" sz="2200" dirty="0"/>
              <a:t>Sequencing errors in barcodes and Barcode swapping also contribute to ‘ambient’ RNA counts.</a:t>
            </a:r>
          </a:p>
          <a:p>
            <a:endParaRPr lang="en-US" sz="2200" dirty="0"/>
          </a:p>
          <a:p>
            <a:r>
              <a:rPr lang="en-US" sz="2200" dirty="0"/>
              <a:t>The presence of background RNA can lead to systematic biases and batch effects in various downstream analyses such as differential expression and marker gene discovery.</a:t>
            </a:r>
          </a:p>
        </p:txBody>
      </p:sp>
      <p:pic>
        <p:nvPicPr>
          <p:cNvPr id="4" name="Picture 3">
            <a:extLst>
              <a:ext uri="{FF2B5EF4-FFF2-40B4-BE49-F238E27FC236}">
                <a16:creationId xmlns:a16="http://schemas.microsoft.com/office/drawing/2014/main" id="{231C6D89-C275-4F11-ABA5-E546D500FA54}"/>
              </a:ext>
            </a:extLst>
          </p:cNvPr>
          <p:cNvPicPr>
            <a:picLocks noChangeAspect="1"/>
          </p:cNvPicPr>
          <p:nvPr/>
        </p:nvPicPr>
        <p:blipFill rotWithShape="1">
          <a:blip r:embed="rId3"/>
          <a:srcRect l="14080"/>
          <a:stretch/>
        </p:blipFill>
        <p:spPr>
          <a:xfrm>
            <a:off x="6541477" y="1789306"/>
            <a:ext cx="5534981" cy="3480199"/>
          </a:xfrm>
          <a:prstGeom prst="rect">
            <a:avLst/>
          </a:prstGeom>
        </p:spPr>
      </p:pic>
    </p:spTree>
    <p:extLst>
      <p:ext uri="{BB962C8B-B14F-4D97-AF65-F5344CB8AC3E}">
        <p14:creationId xmlns:p14="http://schemas.microsoft.com/office/powerpoint/2010/main" val="160368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9621-B801-8045-923D-06D03D6DE967}"/>
              </a:ext>
            </a:extLst>
          </p:cNvPr>
          <p:cNvSpPr>
            <a:spLocks noGrp="1"/>
          </p:cNvSpPr>
          <p:nvPr>
            <p:ph type="title"/>
          </p:nvPr>
        </p:nvSpPr>
        <p:spPr>
          <a:xfrm>
            <a:off x="287236" y="105399"/>
            <a:ext cx="11796912" cy="1354317"/>
          </a:xfrm>
        </p:spPr>
        <p:txBody>
          <a:bodyPr>
            <a:normAutofit/>
          </a:bodyPr>
          <a:lstStyle/>
          <a:p>
            <a:r>
              <a:rPr lang="en-US" sz="3200" b="1" dirty="0"/>
              <a:t>CellBender: </a:t>
            </a:r>
            <a:r>
              <a:rPr lang="en-US" sz="3200" kern="0" dirty="0"/>
              <a:t>Tool to detect empty drops and correct ambient RNA</a:t>
            </a:r>
          </a:p>
        </p:txBody>
      </p:sp>
      <p:sp>
        <p:nvSpPr>
          <p:cNvPr id="3" name="Content Placeholder 2">
            <a:extLst>
              <a:ext uri="{FF2B5EF4-FFF2-40B4-BE49-F238E27FC236}">
                <a16:creationId xmlns:a16="http://schemas.microsoft.com/office/drawing/2014/main" id="{27C87DCB-A4E7-294E-895A-5C5CC5FFBBBF}"/>
              </a:ext>
            </a:extLst>
          </p:cNvPr>
          <p:cNvSpPr>
            <a:spLocks noGrp="1"/>
          </p:cNvSpPr>
          <p:nvPr>
            <p:ph idx="1"/>
          </p:nvPr>
        </p:nvSpPr>
        <p:spPr>
          <a:xfrm>
            <a:off x="482404" y="1459716"/>
            <a:ext cx="11055924" cy="1832124"/>
          </a:xfrm>
        </p:spPr>
        <p:txBody>
          <a:bodyPr>
            <a:normAutofit/>
          </a:bodyPr>
          <a:lstStyle/>
          <a:p>
            <a:pPr marL="0" indent="0">
              <a:buNone/>
            </a:pPr>
            <a:r>
              <a:rPr lang="en-US" sz="2400" b="1" dirty="0"/>
              <a:t>CellBender</a:t>
            </a:r>
            <a:r>
              <a:rPr lang="en-US" sz="2400" dirty="0"/>
              <a:t> removes ambient background and barcode swapping via deep learning</a:t>
            </a:r>
          </a:p>
          <a:p>
            <a:r>
              <a:rPr lang="en-US" sz="2000" dirty="0"/>
              <a:t>successfully learns and subtracts background noise and artifactual counts from non-empty droplets and leads to significantly increased amplitude and specificity of differential gene expression</a:t>
            </a:r>
            <a:endParaRPr lang="en-US" sz="3200" dirty="0"/>
          </a:p>
          <a:p>
            <a:endParaRPr lang="en-US" sz="1800" dirty="0"/>
          </a:p>
        </p:txBody>
      </p:sp>
      <p:sp>
        <p:nvSpPr>
          <p:cNvPr id="4" name="TextBox 3">
            <a:extLst>
              <a:ext uri="{FF2B5EF4-FFF2-40B4-BE49-F238E27FC236}">
                <a16:creationId xmlns:a16="http://schemas.microsoft.com/office/drawing/2014/main" id="{4694948B-B891-C344-DD1E-CC4CED904FCE}"/>
              </a:ext>
            </a:extLst>
          </p:cNvPr>
          <p:cNvSpPr txBox="1"/>
          <p:nvPr/>
        </p:nvSpPr>
        <p:spPr>
          <a:xfrm>
            <a:off x="9413674" y="6519446"/>
            <a:ext cx="2778325" cy="338554"/>
          </a:xfrm>
          <a:prstGeom prst="rect">
            <a:avLst/>
          </a:prstGeom>
          <a:noFill/>
        </p:spPr>
        <p:txBody>
          <a:bodyPr wrap="none" rtlCol="0">
            <a:spAutoFit/>
          </a:bodyPr>
          <a:lstStyle/>
          <a:p>
            <a:r>
              <a:rPr lang="en-US" sz="1600" dirty="0">
                <a:latin typeface="Avenir Book" charset="0"/>
                <a:ea typeface="Avenir Book" charset="0"/>
                <a:cs typeface="Avenir Book" charset="0"/>
              </a:rPr>
              <a:t>Fleming et al. </a:t>
            </a:r>
            <a:r>
              <a:rPr lang="en-US" sz="1600" i="1" dirty="0" err="1">
                <a:latin typeface="Avenir Book" charset="0"/>
                <a:ea typeface="Avenir Book" charset="0"/>
                <a:cs typeface="Avenir Book" charset="0"/>
              </a:rPr>
              <a:t>bioRxiv</a:t>
            </a:r>
            <a:r>
              <a:rPr lang="en-US" sz="1600" i="1" dirty="0">
                <a:latin typeface="Avenir Book" charset="0"/>
                <a:ea typeface="Avenir Book" charset="0"/>
                <a:cs typeface="Avenir Book" charset="0"/>
              </a:rPr>
              <a:t> </a:t>
            </a:r>
            <a:r>
              <a:rPr lang="en-US" sz="1600" dirty="0">
                <a:latin typeface="Avenir Book" charset="0"/>
                <a:ea typeface="Avenir Book" charset="0"/>
                <a:cs typeface="Avenir Book" charset="0"/>
              </a:rPr>
              <a:t>(2019)</a:t>
            </a:r>
          </a:p>
        </p:txBody>
      </p:sp>
      <p:grpSp>
        <p:nvGrpSpPr>
          <p:cNvPr id="17" name="Group 16">
            <a:extLst>
              <a:ext uri="{FF2B5EF4-FFF2-40B4-BE49-F238E27FC236}">
                <a16:creationId xmlns:a16="http://schemas.microsoft.com/office/drawing/2014/main" id="{F1FD51BD-D0FA-6567-1AFD-8799F0068BCB}"/>
              </a:ext>
            </a:extLst>
          </p:cNvPr>
          <p:cNvGrpSpPr/>
          <p:nvPr/>
        </p:nvGrpSpPr>
        <p:grpSpPr>
          <a:xfrm>
            <a:off x="482404" y="2988846"/>
            <a:ext cx="11709595" cy="3530600"/>
            <a:chOff x="482404" y="2988846"/>
            <a:chExt cx="11709595" cy="3530600"/>
          </a:xfrm>
        </p:grpSpPr>
        <p:pic>
          <p:nvPicPr>
            <p:cNvPr id="10" name="Picture 9">
              <a:extLst>
                <a:ext uri="{FF2B5EF4-FFF2-40B4-BE49-F238E27FC236}">
                  <a16:creationId xmlns:a16="http://schemas.microsoft.com/office/drawing/2014/main" id="{397C4CFE-8ECE-F5A1-64D1-39BD0DC7E52B}"/>
                </a:ext>
              </a:extLst>
            </p:cNvPr>
            <p:cNvPicPr>
              <a:picLocks noChangeAspect="1"/>
            </p:cNvPicPr>
            <p:nvPr/>
          </p:nvPicPr>
          <p:blipFill>
            <a:blip r:embed="rId3"/>
            <a:stretch>
              <a:fillRect/>
            </a:stretch>
          </p:blipFill>
          <p:spPr>
            <a:xfrm>
              <a:off x="5041703" y="3545037"/>
              <a:ext cx="7150296" cy="2721211"/>
            </a:xfrm>
            <a:prstGeom prst="rect">
              <a:avLst/>
            </a:prstGeom>
          </p:spPr>
        </p:pic>
        <p:pic>
          <p:nvPicPr>
            <p:cNvPr id="12" name="Picture 11">
              <a:extLst>
                <a:ext uri="{FF2B5EF4-FFF2-40B4-BE49-F238E27FC236}">
                  <a16:creationId xmlns:a16="http://schemas.microsoft.com/office/drawing/2014/main" id="{E1CCD4D3-439A-913B-5CAA-2F430C4DF1B9}"/>
                </a:ext>
              </a:extLst>
            </p:cNvPr>
            <p:cNvPicPr>
              <a:picLocks noChangeAspect="1"/>
            </p:cNvPicPr>
            <p:nvPr/>
          </p:nvPicPr>
          <p:blipFill>
            <a:blip r:embed="rId4"/>
            <a:stretch>
              <a:fillRect/>
            </a:stretch>
          </p:blipFill>
          <p:spPr>
            <a:xfrm>
              <a:off x="482404" y="2988846"/>
              <a:ext cx="4826000" cy="3530600"/>
            </a:xfrm>
            <a:prstGeom prst="rect">
              <a:avLst/>
            </a:prstGeom>
          </p:spPr>
        </p:pic>
        <p:sp>
          <p:nvSpPr>
            <p:cNvPr id="13" name="Rectangle 12">
              <a:extLst>
                <a:ext uri="{FF2B5EF4-FFF2-40B4-BE49-F238E27FC236}">
                  <a16:creationId xmlns:a16="http://schemas.microsoft.com/office/drawing/2014/main" id="{64EB3063-599F-90D8-8FA8-D4DBB95C0FB8}"/>
                </a:ext>
              </a:extLst>
            </p:cNvPr>
            <p:cNvSpPr/>
            <p:nvPr/>
          </p:nvSpPr>
          <p:spPr>
            <a:xfrm>
              <a:off x="482404" y="2988846"/>
              <a:ext cx="319454" cy="440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58A5C2-DC3E-A605-9475-305FFBFA635D}"/>
                </a:ext>
              </a:extLst>
            </p:cNvPr>
            <p:cNvSpPr/>
            <p:nvPr/>
          </p:nvSpPr>
          <p:spPr>
            <a:xfrm>
              <a:off x="8549205" y="3788360"/>
              <a:ext cx="319454" cy="440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0EDAF79-2C67-97D9-2E39-98589600E724}"/>
                </a:ext>
              </a:extLst>
            </p:cNvPr>
            <p:cNvSpPr/>
            <p:nvPr/>
          </p:nvSpPr>
          <p:spPr>
            <a:xfrm>
              <a:off x="5225865" y="3606969"/>
              <a:ext cx="319454" cy="440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Connector 18">
            <a:extLst>
              <a:ext uri="{FF2B5EF4-FFF2-40B4-BE49-F238E27FC236}">
                <a16:creationId xmlns:a16="http://schemas.microsoft.com/office/drawing/2014/main" id="{79A2B2F4-83B0-E18C-2358-AFFF1EBCDF93}"/>
              </a:ext>
            </a:extLst>
          </p:cNvPr>
          <p:cNvCxnSpPr>
            <a:cxnSpLocks/>
          </p:cNvCxnSpPr>
          <p:nvPr/>
        </p:nvCxnSpPr>
        <p:spPr>
          <a:xfrm>
            <a:off x="5308404" y="2827606"/>
            <a:ext cx="0" cy="3861117"/>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395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9621-B801-8045-923D-06D03D6DE967}"/>
              </a:ext>
            </a:extLst>
          </p:cNvPr>
          <p:cNvSpPr>
            <a:spLocks noGrp="1"/>
          </p:cNvSpPr>
          <p:nvPr>
            <p:ph type="title"/>
          </p:nvPr>
        </p:nvSpPr>
        <p:spPr>
          <a:xfrm>
            <a:off x="482404" y="262933"/>
            <a:ext cx="10515600" cy="1059092"/>
          </a:xfrm>
        </p:spPr>
        <p:txBody>
          <a:bodyPr>
            <a:normAutofit/>
          </a:bodyPr>
          <a:lstStyle/>
          <a:p>
            <a:r>
              <a:rPr lang="en-US" sz="3600" dirty="0"/>
              <a:t>Normalization of gene expression data</a:t>
            </a:r>
          </a:p>
        </p:txBody>
      </p:sp>
      <p:sp>
        <p:nvSpPr>
          <p:cNvPr id="3" name="Content Placeholder 2">
            <a:extLst>
              <a:ext uri="{FF2B5EF4-FFF2-40B4-BE49-F238E27FC236}">
                <a16:creationId xmlns:a16="http://schemas.microsoft.com/office/drawing/2014/main" id="{27C87DCB-A4E7-294E-895A-5C5CC5FFBBBF}"/>
              </a:ext>
            </a:extLst>
          </p:cNvPr>
          <p:cNvSpPr>
            <a:spLocks noGrp="1"/>
          </p:cNvSpPr>
          <p:nvPr>
            <p:ph idx="1"/>
          </p:nvPr>
        </p:nvSpPr>
        <p:spPr>
          <a:xfrm>
            <a:off x="482404" y="1322025"/>
            <a:ext cx="5613596" cy="5006572"/>
          </a:xfrm>
        </p:spPr>
        <p:txBody>
          <a:bodyPr>
            <a:normAutofit/>
          </a:bodyPr>
          <a:lstStyle/>
          <a:p>
            <a:r>
              <a:rPr lang="en-US" sz="2200" dirty="0"/>
              <a:t>Normalization is the process of adjusting raw data to account for unwanted factors that prevent direct comparison of expression measures. </a:t>
            </a:r>
          </a:p>
          <a:p>
            <a:endParaRPr lang="en-US" sz="2200" dirty="0"/>
          </a:p>
          <a:p>
            <a:r>
              <a:rPr lang="en-US" sz="2200" dirty="0"/>
              <a:t>The goal of normalization is for differences in normalized read counts to represent differences in true expression</a:t>
            </a:r>
            <a:r>
              <a:rPr lang="en-US" sz="1600" dirty="0"/>
              <a:t>.</a:t>
            </a:r>
            <a:endParaRPr lang="en-US" sz="2400" dirty="0"/>
          </a:p>
          <a:p>
            <a:endParaRPr lang="en-US" sz="1800" dirty="0"/>
          </a:p>
          <a:p>
            <a:r>
              <a:rPr lang="en-US" sz="2200" dirty="0"/>
              <a:t>In practice, single cell RNA-Seq normalization involves two steps:</a:t>
            </a:r>
          </a:p>
          <a:p>
            <a:pPr lvl="1"/>
            <a:r>
              <a:rPr lang="en-US" sz="1800" dirty="0"/>
              <a:t>Scaling</a:t>
            </a:r>
          </a:p>
          <a:p>
            <a:pPr lvl="1"/>
            <a:r>
              <a:rPr lang="en-US" sz="1800" dirty="0"/>
              <a:t>Transformation </a:t>
            </a:r>
          </a:p>
        </p:txBody>
      </p:sp>
      <p:grpSp>
        <p:nvGrpSpPr>
          <p:cNvPr id="15" name="Group 14">
            <a:extLst>
              <a:ext uri="{FF2B5EF4-FFF2-40B4-BE49-F238E27FC236}">
                <a16:creationId xmlns:a16="http://schemas.microsoft.com/office/drawing/2014/main" id="{33E42183-1819-A9A6-13FB-9DC6C7B16708}"/>
              </a:ext>
            </a:extLst>
          </p:cNvPr>
          <p:cNvGrpSpPr/>
          <p:nvPr/>
        </p:nvGrpSpPr>
        <p:grpSpPr>
          <a:xfrm>
            <a:off x="6879887" y="1087858"/>
            <a:ext cx="4346301" cy="5507209"/>
            <a:chOff x="6879887" y="1087858"/>
            <a:chExt cx="4346301" cy="5507209"/>
          </a:xfrm>
        </p:grpSpPr>
        <p:pic>
          <p:nvPicPr>
            <p:cNvPr id="13" name="Picture 12">
              <a:extLst>
                <a:ext uri="{FF2B5EF4-FFF2-40B4-BE49-F238E27FC236}">
                  <a16:creationId xmlns:a16="http://schemas.microsoft.com/office/drawing/2014/main" id="{5A1895C5-2F01-79A7-5020-E907A6A62758}"/>
                </a:ext>
              </a:extLst>
            </p:cNvPr>
            <p:cNvPicPr>
              <a:picLocks noChangeAspect="1"/>
            </p:cNvPicPr>
            <p:nvPr/>
          </p:nvPicPr>
          <p:blipFill rotWithShape="1">
            <a:blip r:embed="rId3"/>
            <a:srcRect r="4363"/>
            <a:stretch/>
          </p:blipFill>
          <p:spPr>
            <a:xfrm>
              <a:off x="6879887" y="1087858"/>
              <a:ext cx="4346301" cy="5507209"/>
            </a:xfrm>
            <a:prstGeom prst="rect">
              <a:avLst/>
            </a:prstGeom>
          </p:spPr>
        </p:pic>
        <p:sp>
          <p:nvSpPr>
            <p:cNvPr id="14" name="Rectangle 13">
              <a:extLst>
                <a:ext uri="{FF2B5EF4-FFF2-40B4-BE49-F238E27FC236}">
                  <a16:creationId xmlns:a16="http://schemas.microsoft.com/office/drawing/2014/main" id="{CDBF3000-107E-C63A-7021-B53951F632B0}"/>
                </a:ext>
              </a:extLst>
            </p:cNvPr>
            <p:cNvSpPr/>
            <p:nvPr/>
          </p:nvSpPr>
          <p:spPr>
            <a:xfrm>
              <a:off x="6879887" y="1087858"/>
              <a:ext cx="534465" cy="674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49591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9621-B801-8045-923D-06D03D6DE967}"/>
              </a:ext>
            </a:extLst>
          </p:cNvPr>
          <p:cNvSpPr>
            <a:spLocks noGrp="1"/>
          </p:cNvSpPr>
          <p:nvPr>
            <p:ph type="title"/>
          </p:nvPr>
        </p:nvSpPr>
        <p:spPr>
          <a:xfrm>
            <a:off x="482404" y="262933"/>
            <a:ext cx="10515600" cy="1059092"/>
          </a:xfrm>
        </p:spPr>
        <p:txBody>
          <a:bodyPr>
            <a:normAutofit/>
          </a:bodyPr>
          <a:lstStyle/>
          <a:p>
            <a:r>
              <a:rPr lang="en-US" sz="3600" dirty="0"/>
              <a:t>Why normalize gene expression within a cell? </a:t>
            </a:r>
          </a:p>
        </p:txBody>
      </p:sp>
      <p:sp>
        <p:nvSpPr>
          <p:cNvPr id="3" name="Content Placeholder 2">
            <a:extLst>
              <a:ext uri="{FF2B5EF4-FFF2-40B4-BE49-F238E27FC236}">
                <a16:creationId xmlns:a16="http://schemas.microsoft.com/office/drawing/2014/main" id="{27C87DCB-A4E7-294E-895A-5C5CC5FFBBBF}"/>
              </a:ext>
            </a:extLst>
          </p:cNvPr>
          <p:cNvSpPr>
            <a:spLocks noGrp="1"/>
          </p:cNvSpPr>
          <p:nvPr>
            <p:ph idx="1"/>
          </p:nvPr>
        </p:nvSpPr>
        <p:spPr>
          <a:xfrm>
            <a:off x="482404" y="1412225"/>
            <a:ext cx="10909036" cy="2256392"/>
          </a:xfrm>
        </p:spPr>
        <p:txBody>
          <a:bodyPr>
            <a:normAutofit/>
          </a:bodyPr>
          <a:lstStyle/>
          <a:p>
            <a:pPr marL="457200" lvl="1" indent="0">
              <a:buNone/>
            </a:pPr>
            <a:r>
              <a:rPr lang="en-US" sz="2100" dirty="0"/>
              <a:t>1. Many technical factors such as sequencing depth can introduce bias into the raw read counts obfuscating true signal.</a:t>
            </a:r>
          </a:p>
          <a:p>
            <a:pPr lvl="1"/>
            <a:endParaRPr lang="en-US" sz="1600" dirty="0"/>
          </a:p>
          <a:p>
            <a:pPr lvl="2"/>
            <a:r>
              <a:rPr lang="en-US" dirty="0"/>
              <a:t>sequencing depth = total number of molecules sequenced</a:t>
            </a:r>
          </a:p>
          <a:p>
            <a:pPr lvl="2"/>
            <a:r>
              <a:rPr lang="en-US" dirty="0"/>
              <a:t>When one cell has a higher sequencing depth than another, even non-differentially expressed genes will tend to have higher read counts in that cell</a:t>
            </a:r>
          </a:p>
          <a:p>
            <a:endParaRPr lang="en-US" sz="2400" dirty="0"/>
          </a:p>
          <a:p>
            <a:endParaRPr lang="en-US" sz="1800" dirty="0"/>
          </a:p>
        </p:txBody>
      </p:sp>
      <p:pic>
        <p:nvPicPr>
          <p:cNvPr id="5" name="Picture 4">
            <a:extLst>
              <a:ext uri="{FF2B5EF4-FFF2-40B4-BE49-F238E27FC236}">
                <a16:creationId xmlns:a16="http://schemas.microsoft.com/office/drawing/2014/main" id="{711564CE-F010-C891-5662-42C82ED96678}"/>
              </a:ext>
            </a:extLst>
          </p:cNvPr>
          <p:cNvPicPr>
            <a:picLocks noChangeAspect="1"/>
          </p:cNvPicPr>
          <p:nvPr/>
        </p:nvPicPr>
        <p:blipFill>
          <a:blip r:embed="rId3"/>
          <a:stretch>
            <a:fillRect/>
          </a:stretch>
        </p:blipFill>
        <p:spPr>
          <a:xfrm>
            <a:off x="2109752" y="3547458"/>
            <a:ext cx="7260904" cy="3174219"/>
          </a:xfrm>
          <a:prstGeom prst="rect">
            <a:avLst/>
          </a:prstGeom>
        </p:spPr>
      </p:pic>
    </p:spTree>
    <p:extLst>
      <p:ext uri="{BB962C8B-B14F-4D97-AF65-F5344CB8AC3E}">
        <p14:creationId xmlns:p14="http://schemas.microsoft.com/office/powerpoint/2010/main" val="2247007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0361-7A73-154D-A035-21F5E62403DE}"/>
              </a:ext>
            </a:extLst>
          </p:cNvPr>
          <p:cNvSpPr>
            <a:spLocks noGrp="1"/>
          </p:cNvSpPr>
          <p:nvPr>
            <p:ph type="title"/>
          </p:nvPr>
        </p:nvSpPr>
        <p:spPr/>
        <p:txBody>
          <a:bodyPr>
            <a:normAutofit/>
          </a:bodyPr>
          <a:lstStyle/>
          <a:p>
            <a:r>
              <a:rPr lang="en-US" sz="3400" dirty="0"/>
              <a:t>Topics</a:t>
            </a:r>
          </a:p>
        </p:txBody>
      </p:sp>
      <p:sp>
        <p:nvSpPr>
          <p:cNvPr id="3" name="Content Placeholder 2">
            <a:extLst>
              <a:ext uri="{FF2B5EF4-FFF2-40B4-BE49-F238E27FC236}">
                <a16:creationId xmlns:a16="http://schemas.microsoft.com/office/drawing/2014/main" id="{F5C37C29-C28B-D244-AE02-273229DFBB08}"/>
              </a:ext>
            </a:extLst>
          </p:cNvPr>
          <p:cNvSpPr>
            <a:spLocks noGrp="1"/>
          </p:cNvSpPr>
          <p:nvPr>
            <p:ph idx="1"/>
          </p:nvPr>
        </p:nvSpPr>
        <p:spPr>
          <a:xfrm>
            <a:off x="930728" y="1406984"/>
            <a:ext cx="10330543" cy="4351338"/>
          </a:xfrm>
        </p:spPr>
        <p:txBody>
          <a:bodyPr>
            <a:normAutofit/>
          </a:bodyPr>
          <a:lstStyle/>
          <a:p>
            <a:endParaRPr lang="en-US" sz="2000" dirty="0">
              <a:ea typeface="Geneva" panose="020B0503030404040204" pitchFamily="34" charset="0"/>
            </a:endParaRPr>
          </a:p>
          <a:p>
            <a:r>
              <a:rPr lang="en-US" sz="2000" dirty="0">
                <a:ea typeface="Geneva" panose="020B0503030404040204" pitchFamily="34" charset="0"/>
              </a:rPr>
              <a:t>Overview of steps to go from raw sequencing files to count matrices</a:t>
            </a:r>
          </a:p>
          <a:p>
            <a:r>
              <a:rPr lang="en-US" sz="2000" dirty="0">
                <a:ea typeface="Geneva" panose="020B0503030404040204" pitchFamily="34" charset="0"/>
              </a:rPr>
              <a:t>Quality control for single cell RNA-Seq Data</a:t>
            </a:r>
          </a:p>
          <a:p>
            <a:r>
              <a:rPr lang="en-US" sz="2000" dirty="0">
                <a:ea typeface="Geneva" panose="020B0503030404040204" pitchFamily="34" charset="0"/>
              </a:rPr>
              <a:t>Normalization of single cell RNA-Seq data</a:t>
            </a:r>
          </a:p>
        </p:txBody>
      </p:sp>
    </p:spTree>
    <p:extLst>
      <p:ext uri="{BB962C8B-B14F-4D97-AF65-F5344CB8AC3E}">
        <p14:creationId xmlns:p14="http://schemas.microsoft.com/office/powerpoint/2010/main" val="1112592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9621-B801-8045-923D-06D03D6DE967}"/>
              </a:ext>
            </a:extLst>
          </p:cNvPr>
          <p:cNvSpPr>
            <a:spLocks noGrp="1"/>
          </p:cNvSpPr>
          <p:nvPr>
            <p:ph type="title"/>
          </p:nvPr>
        </p:nvSpPr>
        <p:spPr>
          <a:xfrm>
            <a:off x="482404" y="262933"/>
            <a:ext cx="10515600" cy="1059092"/>
          </a:xfrm>
        </p:spPr>
        <p:txBody>
          <a:bodyPr>
            <a:normAutofit/>
          </a:bodyPr>
          <a:lstStyle/>
          <a:p>
            <a:r>
              <a:rPr lang="en-US" sz="3600" dirty="0"/>
              <a:t>Why normalize gene expression within a cell? </a:t>
            </a:r>
          </a:p>
        </p:txBody>
      </p:sp>
      <p:sp>
        <p:nvSpPr>
          <p:cNvPr id="3" name="Content Placeholder 2">
            <a:extLst>
              <a:ext uri="{FF2B5EF4-FFF2-40B4-BE49-F238E27FC236}">
                <a16:creationId xmlns:a16="http://schemas.microsoft.com/office/drawing/2014/main" id="{27C87DCB-A4E7-294E-895A-5C5CC5FFBBBF}"/>
              </a:ext>
            </a:extLst>
          </p:cNvPr>
          <p:cNvSpPr>
            <a:spLocks noGrp="1"/>
          </p:cNvSpPr>
          <p:nvPr>
            <p:ph idx="1"/>
          </p:nvPr>
        </p:nvSpPr>
        <p:spPr>
          <a:xfrm>
            <a:off x="482404" y="1412225"/>
            <a:ext cx="10940562" cy="2403401"/>
          </a:xfrm>
        </p:spPr>
        <p:txBody>
          <a:bodyPr>
            <a:normAutofit/>
          </a:bodyPr>
          <a:lstStyle/>
          <a:p>
            <a:pPr marL="457200" lvl="1" indent="0">
              <a:buNone/>
            </a:pPr>
            <a:r>
              <a:rPr lang="en-US" sz="2100" dirty="0"/>
              <a:t>2. </a:t>
            </a:r>
            <a:r>
              <a:rPr lang="en-US" dirty="0"/>
              <a:t>T</a:t>
            </a:r>
            <a:r>
              <a:rPr lang="en-US" sz="2400" dirty="0"/>
              <a:t>here are typically extreme values in distribution of gene expression</a:t>
            </a:r>
          </a:p>
          <a:p>
            <a:pPr lvl="1"/>
            <a:endParaRPr lang="en-US" sz="1600" dirty="0"/>
          </a:p>
          <a:p>
            <a:pPr lvl="2"/>
            <a:r>
              <a:rPr lang="en-US" dirty="0"/>
              <a:t>Normalization, especially the transformation step, reduces the skew-ness of the data to approximate the assumption of many downstream analysis tools that the data are normally distributed.</a:t>
            </a:r>
            <a:endParaRPr lang="en-US" sz="1600" dirty="0"/>
          </a:p>
          <a:p>
            <a:pPr lvl="1"/>
            <a:endParaRPr lang="en-US" sz="1800" dirty="0"/>
          </a:p>
        </p:txBody>
      </p:sp>
      <p:pic>
        <p:nvPicPr>
          <p:cNvPr id="7" name="Picture 6">
            <a:extLst>
              <a:ext uri="{FF2B5EF4-FFF2-40B4-BE49-F238E27FC236}">
                <a16:creationId xmlns:a16="http://schemas.microsoft.com/office/drawing/2014/main" id="{F6BED57B-C946-30E1-ED0B-5C17CEF8E106}"/>
              </a:ext>
            </a:extLst>
          </p:cNvPr>
          <p:cNvPicPr>
            <a:picLocks noChangeAspect="1"/>
          </p:cNvPicPr>
          <p:nvPr/>
        </p:nvPicPr>
        <p:blipFill>
          <a:blip r:embed="rId3"/>
          <a:stretch>
            <a:fillRect/>
          </a:stretch>
        </p:blipFill>
        <p:spPr>
          <a:xfrm>
            <a:off x="6216225" y="3147230"/>
            <a:ext cx="4360984" cy="3429000"/>
          </a:xfrm>
          <a:prstGeom prst="rect">
            <a:avLst/>
          </a:prstGeom>
        </p:spPr>
      </p:pic>
      <p:pic>
        <p:nvPicPr>
          <p:cNvPr id="8" name="Picture 7">
            <a:extLst>
              <a:ext uri="{FF2B5EF4-FFF2-40B4-BE49-F238E27FC236}">
                <a16:creationId xmlns:a16="http://schemas.microsoft.com/office/drawing/2014/main" id="{028C06C8-58BD-FD70-7D8D-81618B2029E4}"/>
              </a:ext>
            </a:extLst>
          </p:cNvPr>
          <p:cNvPicPr>
            <a:picLocks noChangeAspect="1"/>
          </p:cNvPicPr>
          <p:nvPr/>
        </p:nvPicPr>
        <p:blipFill>
          <a:blip r:embed="rId4"/>
          <a:stretch>
            <a:fillRect/>
          </a:stretch>
        </p:blipFill>
        <p:spPr>
          <a:xfrm>
            <a:off x="1388891" y="3166067"/>
            <a:ext cx="4563794" cy="3429000"/>
          </a:xfrm>
          <a:prstGeom prst="rect">
            <a:avLst/>
          </a:prstGeom>
        </p:spPr>
      </p:pic>
    </p:spTree>
    <p:extLst>
      <p:ext uri="{BB962C8B-B14F-4D97-AF65-F5344CB8AC3E}">
        <p14:creationId xmlns:p14="http://schemas.microsoft.com/office/powerpoint/2010/main" val="601066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9621-B801-8045-923D-06D03D6DE967}"/>
              </a:ext>
            </a:extLst>
          </p:cNvPr>
          <p:cNvSpPr>
            <a:spLocks noGrp="1"/>
          </p:cNvSpPr>
          <p:nvPr>
            <p:ph type="title"/>
          </p:nvPr>
        </p:nvSpPr>
        <p:spPr>
          <a:xfrm>
            <a:off x="482404" y="262933"/>
            <a:ext cx="10515600" cy="1059092"/>
          </a:xfrm>
        </p:spPr>
        <p:txBody>
          <a:bodyPr>
            <a:normAutofit/>
          </a:bodyPr>
          <a:lstStyle/>
          <a:p>
            <a:r>
              <a:rPr lang="en-US" sz="3600" dirty="0"/>
              <a:t>Why normalize gene expression within a cell? </a:t>
            </a:r>
          </a:p>
        </p:txBody>
      </p:sp>
      <p:sp>
        <p:nvSpPr>
          <p:cNvPr id="3" name="Content Placeholder 2">
            <a:extLst>
              <a:ext uri="{FF2B5EF4-FFF2-40B4-BE49-F238E27FC236}">
                <a16:creationId xmlns:a16="http://schemas.microsoft.com/office/drawing/2014/main" id="{27C87DCB-A4E7-294E-895A-5C5CC5FFBBBF}"/>
              </a:ext>
            </a:extLst>
          </p:cNvPr>
          <p:cNvSpPr>
            <a:spLocks noGrp="1"/>
          </p:cNvSpPr>
          <p:nvPr>
            <p:ph idx="1"/>
          </p:nvPr>
        </p:nvSpPr>
        <p:spPr>
          <a:xfrm>
            <a:off x="482404" y="1412225"/>
            <a:ext cx="10940562" cy="2403401"/>
          </a:xfrm>
        </p:spPr>
        <p:txBody>
          <a:bodyPr>
            <a:normAutofit/>
          </a:bodyPr>
          <a:lstStyle/>
          <a:p>
            <a:pPr marL="457200" lvl="1" indent="0">
              <a:buNone/>
            </a:pPr>
            <a:r>
              <a:rPr lang="en-US" sz="2100" dirty="0"/>
              <a:t>2. </a:t>
            </a:r>
            <a:r>
              <a:rPr lang="en-US" dirty="0"/>
              <a:t>T</a:t>
            </a:r>
            <a:r>
              <a:rPr lang="en-US" sz="2400" dirty="0"/>
              <a:t>here are typically extreme values in distribution of gene expression</a:t>
            </a:r>
          </a:p>
          <a:p>
            <a:pPr lvl="1"/>
            <a:endParaRPr lang="en-US" sz="1600" dirty="0"/>
          </a:p>
          <a:p>
            <a:pPr lvl="2"/>
            <a:r>
              <a:rPr lang="en-US" dirty="0"/>
              <a:t>Normalization, especially the transformation step, reduces the skew-ness of the data to approximate the assumption of many downstream analysis tools that the data are normally distributed.</a:t>
            </a:r>
          </a:p>
          <a:p>
            <a:pPr lvl="2"/>
            <a:r>
              <a:rPr lang="en-US" dirty="0"/>
              <a:t>Also prevents downstream analysis from being completely dominated by differences among the most highly expressed genes. Log transformation for instance </a:t>
            </a:r>
          </a:p>
          <a:p>
            <a:pPr marL="457200" lvl="1" indent="0">
              <a:buNone/>
            </a:pPr>
            <a:endParaRPr lang="en-US" sz="2800" dirty="0"/>
          </a:p>
          <a:p>
            <a:endParaRPr lang="en-US" sz="1800" dirty="0"/>
          </a:p>
        </p:txBody>
      </p:sp>
      <p:pic>
        <p:nvPicPr>
          <p:cNvPr id="5" name="Picture 4">
            <a:extLst>
              <a:ext uri="{FF2B5EF4-FFF2-40B4-BE49-F238E27FC236}">
                <a16:creationId xmlns:a16="http://schemas.microsoft.com/office/drawing/2014/main" id="{4E370B66-6065-ECE4-1339-4C04A58C84D7}"/>
              </a:ext>
            </a:extLst>
          </p:cNvPr>
          <p:cNvPicPr>
            <a:picLocks noChangeAspect="1"/>
          </p:cNvPicPr>
          <p:nvPr/>
        </p:nvPicPr>
        <p:blipFill>
          <a:blip r:embed="rId3"/>
          <a:stretch>
            <a:fillRect/>
          </a:stretch>
        </p:blipFill>
        <p:spPr>
          <a:xfrm>
            <a:off x="2066485" y="3815626"/>
            <a:ext cx="7772400" cy="2298545"/>
          </a:xfrm>
          <a:prstGeom prst="rect">
            <a:avLst/>
          </a:prstGeom>
        </p:spPr>
      </p:pic>
    </p:spTree>
    <p:extLst>
      <p:ext uri="{BB962C8B-B14F-4D97-AF65-F5344CB8AC3E}">
        <p14:creationId xmlns:p14="http://schemas.microsoft.com/office/powerpoint/2010/main" val="3927952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9621-B801-8045-923D-06D03D6DE967}"/>
              </a:ext>
            </a:extLst>
          </p:cNvPr>
          <p:cNvSpPr>
            <a:spLocks noGrp="1"/>
          </p:cNvSpPr>
          <p:nvPr>
            <p:ph type="title"/>
          </p:nvPr>
        </p:nvSpPr>
        <p:spPr>
          <a:xfrm>
            <a:off x="482404" y="262932"/>
            <a:ext cx="10515600" cy="1325563"/>
          </a:xfrm>
        </p:spPr>
        <p:txBody>
          <a:bodyPr>
            <a:normAutofit/>
          </a:bodyPr>
          <a:lstStyle/>
          <a:p>
            <a:r>
              <a:rPr lang="en-US" sz="3600" dirty="0"/>
              <a:t>Normalization of gene expression data</a:t>
            </a:r>
          </a:p>
        </p:txBody>
      </p:sp>
      <p:sp>
        <p:nvSpPr>
          <p:cNvPr id="3" name="Content Placeholder 2">
            <a:extLst>
              <a:ext uri="{FF2B5EF4-FFF2-40B4-BE49-F238E27FC236}">
                <a16:creationId xmlns:a16="http://schemas.microsoft.com/office/drawing/2014/main" id="{27C87DCB-A4E7-294E-895A-5C5CC5FFBBBF}"/>
              </a:ext>
            </a:extLst>
          </p:cNvPr>
          <p:cNvSpPr>
            <a:spLocks noGrp="1"/>
          </p:cNvSpPr>
          <p:nvPr>
            <p:ph idx="1"/>
          </p:nvPr>
        </p:nvSpPr>
        <p:spPr>
          <a:xfrm>
            <a:off x="760164" y="1588496"/>
            <a:ext cx="10237840" cy="4334002"/>
          </a:xfrm>
        </p:spPr>
        <p:txBody>
          <a:bodyPr>
            <a:normAutofit/>
          </a:bodyPr>
          <a:lstStyle/>
          <a:p>
            <a:r>
              <a:rPr lang="en-US" sz="2400" dirty="0"/>
              <a:t>The most commonly used normalization protocol is count depth scaling, also referred to as “counts per million” or CPM normalization. </a:t>
            </a:r>
          </a:p>
          <a:p>
            <a:endParaRPr lang="en-US" sz="2400" dirty="0"/>
          </a:p>
          <a:p>
            <a:r>
              <a:rPr lang="en-US" sz="2400" dirty="0"/>
              <a:t>To perform CPM:</a:t>
            </a:r>
          </a:p>
          <a:p>
            <a:endParaRPr lang="en-US" sz="2400" dirty="0"/>
          </a:p>
          <a:p>
            <a:pPr lvl="1"/>
            <a:r>
              <a:rPr lang="en-US" sz="2000" dirty="0"/>
              <a:t>Gene expression measurements for each cell are normalized by the total gene expression or median gene expression</a:t>
            </a:r>
          </a:p>
          <a:p>
            <a:pPr lvl="1"/>
            <a:r>
              <a:rPr lang="en-US" sz="2000" dirty="0"/>
              <a:t>Gene expression values then scaled to sum to 10,000 (typically), </a:t>
            </a:r>
          </a:p>
          <a:p>
            <a:pPr lvl="1"/>
            <a:r>
              <a:rPr lang="en-US" sz="2000" dirty="0"/>
              <a:t>Finally, these values are log-transformed:   </a:t>
            </a:r>
            <a:r>
              <a:rPr lang="en-US" sz="2000" b="1" dirty="0"/>
              <a:t>log(CPM+1). </a:t>
            </a:r>
            <a:endParaRPr lang="en-US" sz="1800" dirty="0"/>
          </a:p>
        </p:txBody>
      </p:sp>
    </p:spTree>
    <p:extLst>
      <p:ext uri="{BB962C8B-B14F-4D97-AF65-F5344CB8AC3E}">
        <p14:creationId xmlns:p14="http://schemas.microsoft.com/office/powerpoint/2010/main" val="3985247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9621-B801-8045-923D-06D03D6DE967}"/>
              </a:ext>
            </a:extLst>
          </p:cNvPr>
          <p:cNvSpPr>
            <a:spLocks noGrp="1"/>
          </p:cNvSpPr>
          <p:nvPr>
            <p:ph type="title"/>
          </p:nvPr>
        </p:nvSpPr>
        <p:spPr>
          <a:xfrm>
            <a:off x="482404" y="262933"/>
            <a:ext cx="10515600" cy="946890"/>
          </a:xfrm>
        </p:spPr>
        <p:txBody>
          <a:bodyPr>
            <a:normAutofit/>
          </a:bodyPr>
          <a:lstStyle/>
          <a:p>
            <a:r>
              <a:rPr lang="en-US" sz="3600" kern="0" dirty="0"/>
              <a:t>Is standard normalization appropriate?</a:t>
            </a:r>
          </a:p>
        </p:txBody>
      </p:sp>
      <p:sp>
        <p:nvSpPr>
          <p:cNvPr id="3" name="Content Placeholder 2">
            <a:extLst>
              <a:ext uri="{FF2B5EF4-FFF2-40B4-BE49-F238E27FC236}">
                <a16:creationId xmlns:a16="http://schemas.microsoft.com/office/drawing/2014/main" id="{27C87DCB-A4E7-294E-895A-5C5CC5FFBBBF}"/>
              </a:ext>
            </a:extLst>
          </p:cNvPr>
          <p:cNvSpPr>
            <a:spLocks noGrp="1"/>
          </p:cNvSpPr>
          <p:nvPr>
            <p:ph idx="1"/>
          </p:nvPr>
        </p:nvSpPr>
        <p:spPr>
          <a:xfrm>
            <a:off x="482404" y="1365203"/>
            <a:ext cx="10954630" cy="2207991"/>
          </a:xfrm>
        </p:spPr>
        <p:txBody>
          <a:bodyPr>
            <a:normAutofit fontScale="92500"/>
          </a:bodyPr>
          <a:lstStyle/>
          <a:p>
            <a:r>
              <a:rPr lang="en-US" sz="2400" dirty="0"/>
              <a:t>Normalization methods perform poorly when their assumptions are violated</a:t>
            </a:r>
          </a:p>
          <a:p>
            <a:r>
              <a:rPr lang="en-US" sz="2400" dirty="0"/>
              <a:t>Current approaches to normalization and transformation artificially distort differences between zero and nonzero counts. </a:t>
            </a:r>
          </a:p>
          <a:p>
            <a:r>
              <a:rPr lang="en-US" sz="2400" dirty="0"/>
              <a:t>Advanced methods like </a:t>
            </a:r>
            <a:r>
              <a:rPr lang="en-US" sz="2400" b="1" dirty="0" err="1"/>
              <a:t>SCTransform</a:t>
            </a:r>
            <a:r>
              <a:rPr lang="en-US" sz="2400" dirty="0"/>
              <a:t> can address some of the limitations “Normalization and variance stabilization of single-cell RNA-seq data using regularized negative binomial regression.” </a:t>
            </a:r>
            <a:r>
              <a:rPr lang="en-US" sz="2400" dirty="0" err="1"/>
              <a:t>Hafemeister</a:t>
            </a:r>
            <a:r>
              <a:rPr lang="en-US" sz="2400" dirty="0"/>
              <a:t> et al. Genome Biology (2019)</a:t>
            </a:r>
            <a:endParaRPr lang="en-US" sz="1800" dirty="0"/>
          </a:p>
        </p:txBody>
      </p:sp>
      <p:pic>
        <p:nvPicPr>
          <p:cNvPr id="4" name="Picture 3">
            <a:extLst>
              <a:ext uri="{FF2B5EF4-FFF2-40B4-BE49-F238E27FC236}">
                <a16:creationId xmlns:a16="http://schemas.microsoft.com/office/drawing/2014/main" id="{072B1377-5493-8683-05D1-03E914C54F2C}"/>
              </a:ext>
            </a:extLst>
          </p:cNvPr>
          <p:cNvPicPr>
            <a:picLocks noChangeAspect="1"/>
          </p:cNvPicPr>
          <p:nvPr/>
        </p:nvPicPr>
        <p:blipFill>
          <a:blip r:embed="rId3"/>
          <a:stretch>
            <a:fillRect/>
          </a:stretch>
        </p:blipFill>
        <p:spPr>
          <a:xfrm>
            <a:off x="1022231" y="3950394"/>
            <a:ext cx="9544465" cy="2354235"/>
          </a:xfrm>
          <a:prstGeom prst="rect">
            <a:avLst/>
          </a:prstGeom>
        </p:spPr>
      </p:pic>
    </p:spTree>
    <p:extLst>
      <p:ext uri="{BB962C8B-B14F-4D97-AF65-F5344CB8AC3E}">
        <p14:creationId xmlns:p14="http://schemas.microsoft.com/office/powerpoint/2010/main" val="565962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9621-B801-8045-923D-06D03D6DE967}"/>
              </a:ext>
            </a:extLst>
          </p:cNvPr>
          <p:cNvSpPr>
            <a:spLocks noGrp="1"/>
          </p:cNvSpPr>
          <p:nvPr>
            <p:ph type="title"/>
          </p:nvPr>
        </p:nvSpPr>
        <p:spPr>
          <a:xfrm>
            <a:off x="482404" y="262933"/>
            <a:ext cx="10515600" cy="946890"/>
          </a:xfrm>
        </p:spPr>
        <p:txBody>
          <a:bodyPr>
            <a:normAutofit/>
          </a:bodyPr>
          <a:lstStyle/>
          <a:p>
            <a:r>
              <a:rPr lang="en-US" sz="2800" dirty="0" err="1"/>
              <a:t>SCTransform</a:t>
            </a:r>
            <a:r>
              <a:rPr lang="en-US" sz="2800" dirty="0"/>
              <a:t>: Pearson residual normalization</a:t>
            </a:r>
            <a:endParaRPr lang="en-US" sz="3600" kern="0" dirty="0"/>
          </a:p>
        </p:txBody>
      </p:sp>
      <p:pic>
        <p:nvPicPr>
          <p:cNvPr id="10" name="Content Placeholder 9">
            <a:extLst>
              <a:ext uri="{FF2B5EF4-FFF2-40B4-BE49-F238E27FC236}">
                <a16:creationId xmlns:a16="http://schemas.microsoft.com/office/drawing/2014/main" id="{613FBED8-E7E8-495D-B818-742455A8CFB1}"/>
              </a:ext>
            </a:extLst>
          </p:cNvPr>
          <p:cNvPicPr>
            <a:picLocks noGrp="1" noChangeAspect="1"/>
          </p:cNvPicPr>
          <p:nvPr>
            <p:ph idx="1"/>
          </p:nvPr>
        </p:nvPicPr>
        <p:blipFill>
          <a:blip r:embed="rId3"/>
          <a:stretch>
            <a:fillRect/>
          </a:stretch>
        </p:blipFill>
        <p:spPr>
          <a:xfrm>
            <a:off x="7012158" y="1670049"/>
            <a:ext cx="3985846" cy="3833609"/>
          </a:xfrm>
        </p:spPr>
      </p:pic>
      <p:sp>
        <p:nvSpPr>
          <p:cNvPr id="11" name="Content Placeholder 2">
            <a:extLst>
              <a:ext uri="{FF2B5EF4-FFF2-40B4-BE49-F238E27FC236}">
                <a16:creationId xmlns:a16="http://schemas.microsoft.com/office/drawing/2014/main" id="{7BD59AC7-D6B2-370D-2648-A68E3761B143}"/>
              </a:ext>
            </a:extLst>
          </p:cNvPr>
          <p:cNvSpPr txBox="1">
            <a:spLocks/>
          </p:cNvSpPr>
          <p:nvPr/>
        </p:nvSpPr>
        <p:spPr>
          <a:xfrm>
            <a:off x="482404" y="1322025"/>
            <a:ext cx="5613596" cy="5006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oldman Sans Thin" panose="020B0303020203020204" pitchFamily="34" charset="0"/>
                <a:ea typeface="+mn-ea"/>
                <a:cs typeface="Goldman Sans Thin" panose="020B03030202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oldman Sans Thin" panose="020B0303020203020204" pitchFamily="34" charset="0"/>
                <a:ea typeface="+mn-ea"/>
                <a:cs typeface="Goldman Sans Thin" panose="020B03030202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oldman Sans Thin" panose="020B0303020203020204" pitchFamily="34" charset="0"/>
                <a:ea typeface="+mn-ea"/>
                <a:cs typeface="Goldman Sans Thin" panose="020B03030202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oldman Sans Thin" panose="020B0303020203020204" pitchFamily="34" charset="0"/>
                <a:ea typeface="+mn-ea"/>
                <a:cs typeface="Goldman Sans Thin" panose="020B03030202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oldman Sans Thin" panose="020B0303020203020204" pitchFamily="34" charset="0"/>
                <a:ea typeface="+mn-ea"/>
                <a:cs typeface="Goldman Sans Thin" panose="020B03030202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N</a:t>
            </a:r>
            <a:endParaRPr lang="en-US" sz="1800" dirty="0"/>
          </a:p>
        </p:txBody>
      </p:sp>
    </p:spTree>
    <p:extLst>
      <p:ext uri="{BB962C8B-B14F-4D97-AF65-F5344CB8AC3E}">
        <p14:creationId xmlns:p14="http://schemas.microsoft.com/office/powerpoint/2010/main" val="3614293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9621-B801-8045-923D-06D03D6DE967}"/>
              </a:ext>
            </a:extLst>
          </p:cNvPr>
          <p:cNvSpPr>
            <a:spLocks noGrp="1"/>
          </p:cNvSpPr>
          <p:nvPr>
            <p:ph type="title"/>
          </p:nvPr>
        </p:nvSpPr>
        <p:spPr>
          <a:xfrm>
            <a:off x="482404" y="262932"/>
            <a:ext cx="10515600" cy="1325563"/>
          </a:xfrm>
        </p:spPr>
        <p:txBody>
          <a:bodyPr>
            <a:normAutofit/>
          </a:bodyPr>
          <a:lstStyle/>
          <a:p>
            <a:r>
              <a:rPr lang="en-US" sz="3600" dirty="0">
                <a:ea typeface="Geneva" panose="020B0503030404040204" pitchFamily="34" charset="0"/>
              </a:rPr>
              <a:t>Raw sequencing files to count matrices</a:t>
            </a:r>
            <a:br>
              <a:rPr lang="en-US" sz="3600" dirty="0">
                <a:ea typeface="Geneva" panose="020B0503030404040204" pitchFamily="34" charset="0"/>
              </a:rPr>
            </a:br>
            <a:r>
              <a:rPr lang="en-US" sz="3600" dirty="0">
                <a:ea typeface="Geneva" panose="020B0503030404040204" pitchFamily="34" charset="0"/>
              </a:rPr>
              <a:t>Step 1: BCL to FASTQ</a:t>
            </a:r>
            <a:endParaRPr lang="en-US" sz="3600" kern="0" dirty="0"/>
          </a:p>
        </p:txBody>
      </p:sp>
      <p:sp>
        <p:nvSpPr>
          <p:cNvPr id="3" name="Content Placeholder 2">
            <a:extLst>
              <a:ext uri="{FF2B5EF4-FFF2-40B4-BE49-F238E27FC236}">
                <a16:creationId xmlns:a16="http://schemas.microsoft.com/office/drawing/2014/main" id="{27C87DCB-A4E7-294E-895A-5C5CC5FFBBBF}"/>
              </a:ext>
            </a:extLst>
          </p:cNvPr>
          <p:cNvSpPr>
            <a:spLocks noGrp="1"/>
          </p:cNvSpPr>
          <p:nvPr>
            <p:ph idx="1"/>
          </p:nvPr>
        </p:nvSpPr>
        <p:spPr>
          <a:xfrm>
            <a:off x="797714" y="1588495"/>
            <a:ext cx="10417457" cy="2377577"/>
          </a:xfrm>
        </p:spPr>
        <p:txBody>
          <a:bodyPr>
            <a:normAutofit/>
          </a:bodyPr>
          <a:lstStyle/>
          <a:p>
            <a:r>
              <a:rPr lang="en-US" sz="2000" dirty="0"/>
              <a:t>The primary output of Illumina sequencing instruments are per-cycle </a:t>
            </a:r>
            <a:r>
              <a:rPr lang="en-US" sz="2000" b="1" dirty="0"/>
              <a:t>base call files </a:t>
            </a:r>
            <a:r>
              <a:rPr lang="en-US" sz="2000" dirty="0"/>
              <a:t>in </a:t>
            </a:r>
            <a:r>
              <a:rPr lang="en-US" sz="2000" b="1" dirty="0"/>
              <a:t>BCL</a:t>
            </a:r>
            <a:r>
              <a:rPr lang="en-US" sz="2000" dirty="0"/>
              <a:t> format. </a:t>
            </a:r>
          </a:p>
          <a:p>
            <a:r>
              <a:rPr lang="en-US" sz="2000" dirty="0"/>
              <a:t>The first step is to convert these BCL files to </a:t>
            </a:r>
            <a:r>
              <a:rPr lang="en-US" sz="2000" dirty="0" err="1"/>
              <a:t>fastq</a:t>
            </a:r>
            <a:r>
              <a:rPr lang="en-US" sz="2000" dirty="0"/>
              <a:t> files used by most downstream software. This includes separating reads into individual </a:t>
            </a:r>
            <a:r>
              <a:rPr lang="en-US" sz="2000" dirty="0" err="1"/>
              <a:t>fastq</a:t>
            </a:r>
            <a:r>
              <a:rPr lang="en-US" sz="2000" dirty="0"/>
              <a:t> files based on their barcode (demultiplexing), adapter masking/trimming and moving unique molecular identifier (UMI) bases from the read to the </a:t>
            </a:r>
            <a:r>
              <a:rPr lang="en-US" sz="2000" dirty="0" err="1"/>
              <a:t>fastq</a:t>
            </a:r>
            <a:r>
              <a:rPr lang="en-US" sz="2000" dirty="0"/>
              <a:t> header. </a:t>
            </a:r>
          </a:p>
        </p:txBody>
      </p:sp>
      <p:pic>
        <p:nvPicPr>
          <p:cNvPr id="5" name="Picture 4" descr="Graphical user interface, application&#10;&#10;Description automatically generated">
            <a:extLst>
              <a:ext uri="{FF2B5EF4-FFF2-40B4-BE49-F238E27FC236}">
                <a16:creationId xmlns:a16="http://schemas.microsoft.com/office/drawing/2014/main" id="{7A435344-649E-CD16-9E96-474C6765EEFC}"/>
              </a:ext>
            </a:extLst>
          </p:cNvPr>
          <p:cNvPicPr>
            <a:picLocks noChangeAspect="1"/>
          </p:cNvPicPr>
          <p:nvPr/>
        </p:nvPicPr>
        <p:blipFill>
          <a:blip r:embed="rId3"/>
          <a:stretch>
            <a:fillRect/>
          </a:stretch>
        </p:blipFill>
        <p:spPr>
          <a:xfrm>
            <a:off x="2120242" y="3680691"/>
            <a:ext cx="7772400" cy="2626783"/>
          </a:xfrm>
          <a:prstGeom prst="rect">
            <a:avLst/>
          </a:prstGeom>
        </p:spPr>
      </p:pic>
      <p:sp>
        <p:nvSpPr>
          <p:cNvPr id="6" name="TextBox 5">
            <a:extLst>
              <a:ext uri="{FF2B5EF4-FFF2-40B4-BE49-F238E27FC236}">
                <a16:creationId xmlns:a16="http://schemas.microsoft.com/office/drawing/2014/main" id="{AA62AC6D-3AAE-E312-6591-E309748A6AD1}"/>
              </a:ext>
            </a:extLst>
          </p:cNvPr>
          <p:cNvSpPr txBox="1"/>
          <p:nvPr/>
        </p:nvSpPr>
        <p:spPr>
          <a:xfrm>
            <a:off x="9287219" y="6440565"/>
            <a:ext cx="2276392" cy="369332"/>
          </a:xfrm>
          <a:prstGeom prst="rect">
            <a:avLst/>
          </a:prstGeom>
          <a:noFill/>
        </p:spPr>
        <p:txBody>
          <a:bodyPr wrap="none" rtlCol="0">
            <a:spAutoFit/>
          </a:bodyPr>
          <a:lstStyle/>
          <a:p>
            <a:r>
              <a:rPr lang="en-US" dirty="0"/>
              <a:t>Source: 10X Genomics</a:t>
            </a:r>
          </a:p>
        </p:txBody>
      </p:sp>
    </p:spTree>
    <p:extLst>
      <p:ext uri="{BB962C8B-B14F-4D97-AF65-F5344CB8AC3E}">
        <p14:creationId xmlns:p14="http://schemas.microsoft.com/office/powerpoint/2010/main" val="378991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9621-B801-8045-923D-06D03D6DE967}"/>
              </a:ext>
            </a:extLst>
          </p:cNvPr>
          <p:cNvSpPr>
            <a:spLocks noGrp="1"/>
          </p:cNvSpPr>
          <p:nvPr>
            <p:ph type="title"/>
          </p:nvPr>
        </p:nvSpPr>
        <p:spPr>
          <a:xfrm>
            <a:off x="482404" y="262932"/>
            <a:ext cx="10515600" cy="1325563"/>
          </a:xfrm>
        </p:spPr>
        <p:txBody>
          <a:bodyPr>
            <a:normAutofit/>
          </a:bodyPr>
          <a:lstStyle/>
          <a:p>
            <a:r>
              <a:rPr lang="en-US" sz="3600" dirty="0">
                <a:ea typeface="Geneva" panose="020B0503030404040204" pitchFamily="34" charset="0"/>
              </a:rPr>
              <a:t>Raw sequencing files to count matrices</a:t>
            </a:r>
            <a:br>
              <a:rPr lang="en-US" sz="3600" dirty="0">
                <a:ea typeface="Geneva" panose="020B0503030404040204" pitchFamily="34" charset="0"/>
              </a:rPr>
            </a:br>
            <a:r>
              <a:rPr lang="en-US" sz="3600" dirty="0">
                <a:ea typeface="Geneva" panose="020B0503030404040204" pitchFamily="34" charset="0"/>
              </a:rPr>
              <a:t>Step 1: BCL to FASTQ</a:t>
            </a:r>
            <a:endParaRPr lang="en-US" sz="3600" kern="0" dirty="0"/>
          </a:p>
        </p:txBody>
      </p:sp>
      <p:sp>
        <p:nvSpPr>
          <p:cNvPr id="3" name="Content Placeholder 2">
            <a:extLst>
              <a:ext uri="{FF2B5EF4-FFF2-40B4-BE49-F238E27FC236}">
                <a16:creationId xmlns:a16="http://schemas.microsoft.com/office/drawing/2014/main" id="{27C87DCB-A4E7-294E-895A-5C5CC5FFBBBF}"/>
              </a:ext>
            </a:extLst>
          </p:cNvPr>
          <p:cNvSpPr>
            <a:spLocks noGrp="1"/>
          </p:cNvSpPr>
          <p:nvPr>
            <p:ph idx="1"/>
          </p:nvPr>
        </p:nvSpPr>
        <p:spPr>
          <a:xfrm>
            <a:off x="797714" y="1588495"/>
            <a:ext cx="10417457" cy="4580951"/>
          </a:xfrm>
        </p:spPr>
        <p:txBody>
          <a:bodyPr>
            <a:normAutofit/>
          </a:bodyPr>
          <a:lstStyle/>
          <a:p>
            <a:r>
              <a:rPr lang="en-US" sz="2000" dirty="0"/>
              <a:t>A FASTQ file is a text file that contains the sequence data which consists of:</a:t>
            </a:r>
          </a:p>
          <a:p>
            <a:endParaRPr lang="en-US" sz="2000" dirty="0"/>
          </a:p>
          <a:p>
            <a:pPr lvl="1">
              <a:buFont typeface="+mj-lt"/>
              <a:buAutoNum type="arabicPeriod"/>
            </a:pPr>
            <a:r>
              <a:rPr lang="en-US" sz="2000" dirty="0"/>
              <a:t>A sequence identifier with information about the sequencing run and the cluster. </a:t>
            </a:r>
          </a:p>
          <a:p>
            <a:pPr lvl="1">
              <a:buFont typeface="+mj-lt"/>
              <a:buAutoNum type="arabicPeriod"/>
            </a:pPr>
            <a:r>
              <a:rPr lang="en-US" sz="2000" dirty="0"/>
              <a:t>The sequence (the base calls; A, C, T, G and N).</a:t>
            </a:r>
          </a:p>
          <a:p>
            <a:pPr lvl="1">
              <a:buFont typeface="+mj-lt"/>
              <a:buAutoNum type="arabicPeriod"/>
            </a:pPr>
            <a:r>
              <a:rPr lang="en-US" sz="2000" dirty="0"/>
              <a:t>A separator, which is simply a plus (+) sign.</a:t>
            </a:r>
          </a:p>
          <a:p>
            <a:pPr lvl="1">
              <a:buFont typeface="+mj-lt"/>
              <a:buAutoNum type="arabicPeriod"/>
            </a:pPr>
            <a:r>
              <a:rPr lang="en-US" sz="2000" dirty="0"/>
              <a:t>The base call quality scores.</a:t>
            </a:r>
          </a:p>
          <a:p>
            <a:pPr lvl="1">
              <a:buFont typeface="+mj-lt"/>
              <a:buAutoNum type="arabicPeriod"/>
            </a:pPr>
            <a:endParaRPr lang="en-US" sz="1600" dirty="0"/>
          </a:p>
          <a:p>
            <a:r>
              <a:rPr lang="en-US" sz="2000" dirty="0"/>
              <a:t>Example sequence in a FASTQ </a:t>
            </a:r>
          </a:p>
          <a:p>
            <a:endParaRPr lang="en-US" sz="2000" dirty="0"/>
          </a:p>
          <a:p>
            <a:pPr marL="457200" lvl="1" indent="0">
              <a:buNone/>
            </a:pPr>
            <a:r>
              <a:rPr lang="en-US" sz="1600" b="1" dirty="0"/>
              <a:t>@HWI-ST808:130:H0B8YADXX:1:1101:2088:2222:CELL_GGTCCA:UMI_CCCT </a:t>
            </a:r>
          </a:p>
          <a:p>
            <a:pPr marL="457200" lvl="1" indent="0">
              <a:buNone/>
            </a:pPr>
            <a:r>
              <a:rPr lang="en-US" sz="1600" b="1" dirty="0">
                <a:solidFill>
                  <a:srgbClr val="0070C0"/>
                </a:solidFill>
              </a:rPr>
              <a:t>AGGAAGATGGAGGAGAGAAGGCGGTGAAAGAGACCTGTAAAAAGCCACCGN </a:t>
            </a:r>
          </a:p>
          <a:p>
            <a:pPr marL="457200" lvl="1" indent="0">
              <a:buNone/>
            </a:pPr>
            <a:r>
              <a:rPr lang="en-US" sz="1600" b="1" dirty="0"/>
              <a:t>+ </a:t>
            </a:r>
          </a:p>
          <a:p>
            <a:pPr marL="457200" lvl="1" indent="0">
              <a:buNone/>
            </a:pPr>
            <a:r>
              <a:rPr lang="en-US" sz="1600" b="1" dirty="0"/>
              <a:t>@@@DDBD&gt;=AFCF+&lt;CAFHDECII:DGGGHGIGGIIIEHGIIIGIIDHII#</a:t>
            </a:r>
          </a:p>
        </p:txBody>
      </p:sp>
      <p:sp>
        <p:nvSpPr>
          <p:cNvPr id="4" name="Rounded Rectangle 3">
            <a:extLst>
              <a:ext uri="{FF2B5EF4-FFF2-40B4-BE49-F238E27FC236}">
                <a16:creationId xmlns:a16="http://schemas.microsoft.com/office/drawing/2014/main" id="{47D8D21E-15ED-3F08-7AB0-216AFC9DD4D3}"/>
              </a:ext>
            </a:extLst>
          </p:cNvPr>
          <p:cNvSpPr/>
          <p:nvPr/>
        </p:nvSpPr>
        <p:spPr>
          <a:xfrm>
            <a:off x="1189821" y="4660133"/>
            <a:ext cx="6907578" cy="13771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9292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9621-B801-8045-923D-06D03D6DE967}"/>
              </a:ext>
            </a:extLst>
          </p:cNvPr>
          <p:cNvSpPr>
            <a:spLocks noGrp="1"/>
          </p:cNvSpPr>
          <p:nvPr>
            <p:ph type="title"/>
          </p:nvPr>
        </p:nvSpPr>
        <p:spPr>
          <a:xfrm>
            <a:off x="482404" y="262932"/>
            <a:ext cx="10515600" cy="1325563"/>
          </a:xfrm>
        </p:spPr>
        <p:txBody>
          <a:bodyPr>
            <a:normAutofit/>
          </a:bodyPr>
          <a:lstStyle/>
          <a:p>
            <a:r>
              <a:rPr lang="en-US" sz="3600" dirty="0">
                <a:ea typeface="Geneva" panose="020B0503030404040204" pitchFamily="34" charset="0"/>
              </a:rPr>
              <a:t>Raw sequencing files to count matrices</a:t>
            </a:r>
            <a:br>
              <a:rPr lang="en-US" sz="3600" dirty="0">
                <a:ea typeface="Geneva" panose="020B0503030404040204" pitchFamily="34" charset="0"/>
              </a:rPr>
            </a:br>
            <a:r>
              <a:rPr lang="en-US" sz="3600" dirty="0">
                <a:ea typeface="Geneva" panose="020B0503030404040204" pitchFamily="34" charset="0"/>
              </a:rPr>
              <a:t>Step 2: Alignment to reference genome</a:t>
            </a:r>
            <a:endParaRPr lang="en-US" sz="3600" kern="0" dirty="0"/>
          </a:p>
        </p:txBody>
      </p:sp>
      <p:sp>
        <p:nvSpPr>
          <p:cNvPr id="3" name="Content Placeholder 2">
            <a:extLst>
              <a:ext uri="{FF2B5EF4-FFF2-40B4-BE49-F238E27FC236}">
                <a16:creationId xmlns:a16="http://schemas.microsoft.com/office/drawing/2014/main" id="{27C87DCB-A4E7-294E-895A-5C5CC5FFBBBF}"/>
              </a:ext>
            </a:extLst>
          </p:cNvPr>
          <p:cNvSpPr>
            <a:spLocks noGrp="1"/>
          </p:cNvSpPr>
          <p:nvPr>
            <p:ph idx="1"/>
          </p:nvPr>
        </p:nvSpPr>
        <p:spPr>
          <a:xfrm>
            <a:off x="797714" y="1601578"/>
            <a:ext cx="10417457" cy="4261462"/>
          </a:xfrm>
        </p:spPr>
        <p:txBody>
          <a:bodyPr>
            <a:normAutofit/>
          </a:bodyPr>
          <a:lstStyle/>
          <a:p>
            <a:r>
              <a:rPr lang="en-US" sz="2000" dirty="0"/>
              <a:t>The next step is to determine which gene each read originated from. In order to do this the read sequences are mapped to a precompiled genome reference. </a:t>
            </a:r>
          </a:p>
          <a:p>
            <a:endParaRPr lang="en-US" sz="2000" dirty="0"/>
          </a:p>
          <a:p>
            <a:r>
              <a:rPr lang="en-US" sz="2000" dirty="0"/>
              <a:t>Many tools have been developed for read alignment. </a:t>
            </a:r>
          </a:p>
          <a:p>
            <a:endParaRPr lang="en-US" sz="2000" dirty="0"/>
          </a:p>
          <a:p>
            <a:r>
              <a:rPr lang="en-US" sz="2000" dirty="0"/>
              <a:t>10X </a:t>
            </a:r>
            <a:r>
              <a:rPr lang="en-US" sz="2000" dirty="0" err="1"/>
              <a:t>Cellranger</a:t>
            </a:r>
            <a:r>
              <a:rPr lang="en-US" sz="2000" dirty="0"/>
              <a:t> uses the STAR aligner. For each read in the FASTQ, STAR tries to find the longest possible sequence which matches one or more sequences in the reference genome. </a:t>
            </a:r>
          </a:p>
          <a:p>
            <a:endParaRPr lang="en-US" sz="2000" dirty="0"/>
          </a:p>
          <a:p>
            <a:r>
              <a:rPr lang="en-US" sz="2000" dirty="0"/>
              <a:t>Because of widespread splicing in animal genomes, read alignment against a genome has to be done with a splice-aware aligner.</a:t>
            </a:r>
          </a:p>
        </p:txBody>
      </p:sp>
    </p:spTree>
    <p:extLst>
      <p:ext uri="{BB962C8B-B14F-4D97-AF65-F5344CB8AC3E}">
        <p14:creationId xmlns:p14="http://schemas.microsoft.com/office/powerpoint/2010/main" val="1614214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9621-B801-8045-923D-06D03D6DE967}"/>
              </a:ext>
            </a:extLst>
          </p:cNvPr>
          <p:cNvSpPr>
            <a:spLocks noGrp="1"/>
          </p:cNvSpPr>
          <p:nvPr>
            <p:ph type="title"/>
          </p:nvPr>
        </p:nvSpPr>
        <p:spPr>
          <a:xfrm>
            <a:off x="482404" y="262932"/>
            <a:ext cx="10515600" cy="1325563"/>
          </a:xfrm>
        </p:spPr>
        <p:txBody>
          <a:bodyPr>
            <a:normAutofit/>
          </a:bodyPr>
          <a:lstStyle/>
          <a:p>
            <a:r>
              <a:rPr lang="en-US" sz="3600" dirty="0">
                <a:ea typeface="Geneva" panose="020B0503030404040204" pitchFamily="34" charset="0"/>
              </a:rPr>
              <a:t>Raw sequencing files to count matrices</a:t>
            </a:r>
            <a:br>
              <a:rPr lang="en-US" sz="3600" dirty="0">
                <a:ea typeface="Geneva" panose="020B0503030404040204" pitchFamily="34" charset="0"/>
              </a:rPr>
            </a:br>
            <a:r>
              <a:rPr lang="en-US" sz="3600" dirty="0">
                <a:ea typeface="Geneva" panose="020B0503030404040204" pitchFamily="34" charset="0"/>
              </a:rPr>
              <a:t>Step 3: Counting reads</a:t>
            </a:r>
            <a:endParaRPr lang="en-US" sz="3600" kern="0" dirty="0"/>
          </a:p>
        </p:txBody>
      </p:sp>
      <p:sp>
        <p:nvSpPr>
          <p:cNvPr id="3" name="Content Placeholder 2">
            <a:extLst>
              <a:ext uri="{FF2B5EF4-FFF2-40B4-BE49-F238E27FC236}">
                <a16:creationId xmlns:a16="http://schemas.microsoft.com/office/drawing/2014/main" id="{27C87DCB-A4E7-294E-895A-5C5CC5FFBBBF}"/>
              </a:ext>
            </a:extLst>
          </p:cNvPr>
          <p:cNvSpPr>
            <a:spLocks noGrp="1"/>
          </p:cNvSpPr>
          <p:nvPr>
            <p:ph idx="1"/>
          </p:nvPr>
        </p:nvSpPr>
        <p:spPr>
          <a:xfrm>
            <a:off x="797714" y="1601578"/>
            <a:ext cx="10417457" cy="4261462"/>
          </a:xfrm>
        </p:spPr>
        <p:txBody>
          <a:bodyPr>
            <a:normAutofit/>
          </a:bodyPr>
          <a:lstStyle/>
          <a:p>
            <a:r>
              <a:rPr lang="en-US" sz="2000" dirty="0"/>
              <a:t>Reads that have been confidently mapped to the transcriptome are then assigned to cells based on their barcode (</a:t>
            </a:r>
            <a:r>
              <a:rPr lang="en-US" sz="2000" b="1" dirty="0"/>
              <a:t>cell barcode demultiplexing</a:t>
            </a:r>
            <a:r>
              <a:rPr lang="en-US" sz="2000" dirty="0"/>
              <a:t>) and the the number of unique RNA molecules corresponding to each gene within each cell are counted (</a:t>
            </a:r>
            <a:r>
              <a:rPr lang="en-US" sz="2000" b="1" dirty="0"/>
              <a:t>UMI deduplication</a:t>
            </a:r>
            <a:r>
              <a:rPr lang="en-US" sz="2000" dirty="0"/>
              <a:t>).</a:t>
            </a:r>
          </a:p>
          <a:p>
            <a:endParaRPr lang="en-US" sz="2000" dirty="0"/>
          </a:p>
          <a:p>
            <a:r>
              <a:rPr lang="en-US" sz="2000" dirty="0"/>
              <a:t>The result is the gene x cell matrix that is the starting point for downstream analysis:</a:t>
            </a:r>
          </a:p>
          <a:p>
            <a:endParaRPr lang="en-US" sz="2000" dirty="0"/>
          </a:p>
          <a:p>
            <a:endParaRPr lang="en-US" sz="2000" dirty="0"/>
          </a:p>
        </p:txBody>
      </p:sp>
      <p:pic>
        <p:nvPicPr>
          <p:cNvPr id="1026" name="Picture 2" descr="Generation of count matrix | Introduction to Single-cell RNA-seq - ARCHIVED">
            <a:extLst>
              <a:ext uri="{FF2B5EF4-FFF2-40B4-BE49-F238E27FC236}">
                <a16:creationId xmlns:a16="http://schemas.microsoft.com/office/drawing/2014/main" id="{F239CC5F-FF73-BF41-674F-8976C3FC3A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7312" y="3429000"/>
            <a:ext cx="4092805" cy="285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601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2BDF4-6D2B-943D-62F5-0A090E992B65}"/>
              </a:ext>
            </a:extLst>
          </p:cNvPr>
          <p:cNvSpPr>
            <a:spLocks noGrp="1"/>
          </p:cNvSpPr>
          <p:nvPr>
            <p:ph type="title"/>
          </p:nvPr>
        </p:nvSpPr>
        <p:spPr>
          <a:xfrm>
            <a:off x="647114" y="365125"/>
            <a:ext cx="11854375" cy="1168253"/>
          </a:xfrm>
        </p:spPr>
        <p:txBody>
          <a:bodyPr>
            <a:noAutofit/>
          </a:bodyPr>
          <a:lstStyle/>
          <a:p>
            <a:r>
              <a:rPr lang="en-US" sz="3600" dirty="0"/>
              <a:t>Terra: a scalable platform for biomedical research</a:t>
            </a:r>
          </a:p>
        </p:txBody>
      </p:sp>
      <p:pic>
        <p:nvPicPr>
          <p:cNvPr id="5" name="Content Placeholder 4">
            <a:extLst>
              <a:ext uri="{FF2B5EF4-FFF2-40B4-BE49-F238E27FC236}">
                <a16:creationId xmlns:a16="http://schemas.microsoft.com/office/drawing/2014/main" id="{3AAB2746-64D8-DCDE-AD29-F518A671D86F}"/>
              </a:ext>
            </a:extLst>
          </p:cNvPr>
          <p:cNvPicPr>
            <a:picLocks noGrp="1" noChangeAspect="1"/>
          </p:cNvPicPr>
          <p:nvPr>
            <p:ph idx="1"/>
          </p:nvPr>
        </p:nvPicPr>
        <p:blipFill rotWithShape="1">
          <a:blip r:embed="rId2"/>
          <a:srcRect t="2518"/>
          <a:stretch/>
        </p:blipFill>
        <p:spPr>
          <a:xfrm>
            <a:off x="1383323" y="1645919"/>
            <a:ext cx="9172136" cy="5029835"/>
          </a:xfrm>
        </p:spPr>
      </p:pic>
    </p:spTree>
    <p:extLst>
      <p:ext uri="{BB962C8B-B14F-4D97-AF65-F5344CB8AC3E}">
        <p14:creationId xmlns:p14="http://schemas.microsoft.com/office/powerpoint/2010/main" val="3551699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C689-0005-710C-5960-37C8A9B3B7DA}"/>
              </a:ext>
            </a:extLst>
          </p:cNvPr>
          <p:cNvSpPr>
            <a:spLocks noGrp="1"/>
          </p:cNvSpPr>
          <p:nvPr>
            <p:ph type="title"/>
          </p:nvPr>
        </p:nvSpPr>
        <p:spPr>
          <a:xfrm>
            <a:off x="838200" y="365125"/>
            <a:ext cx="10515600" cy="1111135"/>
          </a:xfrm>
        </p:spPr>
        <p:txBody>
          <a:bodyPr/>
          <a:lstStyle/>
          <a:p>
            <a:r>
              <a:rPr lang="en-US" dirty="0"/>
              <a:t>Quality Control </a:t>
            </a:r>
          </a:p>
        </p:txBody>
      </p:sp>
      <p:sp>
        <p:nvSpPr>
          <p:cNvPr id="3" name="Content Placeholder 2">
            <a:extLst>
              <a:ext uri="{FF2B5EF4-FFF2-40B4-BE49-F238E27FC236}">
                <a16:creationId xmlns:a16="http://schemas.microsoft.com/office/drawing/2014/main" id="{1E8142B0-04DA-12C3-14ED-112610A06FE1}"/>
              </a:ext>
            </a:extLst>
          </p:cNvPr>
          <p:cNvSpPr>
            <a:spLocks noGrp="1"/>
          </p:cNvSpPr>
          <p:nvPr>
            <p:ph idx="1"/>
          </p:nvPr>
        </p:nvSpPr>
        <p:spPr>
          <a:xfrm>
            <a:off x="838200" y="1641513"/>
            <a:ext cx="10515600" cy="4535450"/>
          </a:xfrm>
        </p:spPr>
        <p:txBody>
          <a:bodyPr>
            <a:normAutofit/>
          </a:bodyPr>
          <a:lstStyle/>
          <a:p>
            <a:r>
              <a:rPr lang="en-US" sz="2000" dirty="0"/>
              <a:t>Goals:</a:t>
            </a:r>
          </a:p>
          <a:p>
            <a:pPr lvl="1"/>
            <a:r>
              <a:rPr lang="en-US" sz="2000" dirty="0"/>
              <a:t>Filter the data to only include true cells that are of high quality</a:t>
            </a:r>
          </a:p>
          <a:p>
            <a:pPr lvl="2"/>
            <a:r>
              <a:rPr lang="en-US" sz="1600" dirty="0"/>
              <a:t>Remove empty droplets</a:t>
            </a:r>
          </a:p>
          <a:p>
            <a:pPr lvl="2"/>
            <a:r>
              <a:rPr lang="en-US" sz="1600" dirty="0"/>
              <a:t>Remove doublets</a:t>
            </a:r>
          </a:p>
          <a:p>
            <a:pPr lvl="2"/>
            <a:r>
              <a:rPr lang="en-US" sz="1600" dirty="0"/>
              <a:t>Remove dead or damaged cells</a:t>
            </a:r>
          </a:p>
          <a:p>
            <a:pPr lvl="2"/>
            <a:r>
              <a:rPr lang="en-US" sz="1600" dirty="0"/>
              <a:t>Remove ambient RNA</a:t>
            </a:r>
          </a:p>
          <a:p>
            <a:pPr lvl="1"/>
            <a:r>
              <a:rPr lang="en-US" sz="2000" dirty="0"/>
              <a:t>Identify any failed samples and either try to salvage the data or remove from analysis</a:t>
            </a:r>
          </a:p>
          <a:p>
            <a:pPr marL="457200" lvl="1" indent="0">
              <a:buNone/>
            </a:pPr>
            <a:endParaRPr lang="en-US" sz="2000" dirty="0"/>
          </a:p>
          <a:p>
            <a:r>
              <a:rPr lang="en-US" sz="2000" dirty="0"/>
              <a:t>Challenges:</a:t>
            </a:r>
          </a:p>
          <a:p>
            <a:pPr lvl="1"/>
            <a:r>
              <a:rPr lang="en-US" sz="2000" dirty="0"/>
              <a:t>Delineating cells that are </a:t>
            </a:r>
            <a:r>
              <a:rPr lang="en-US" sz="2000" b="1" dirty="0"/>
              <a:t>poor quality </a:t>
            </a:r>
            <a:r>
              <a:rPr lang="en-US" sz="2000" dirty="0"/>
              <a:t>from </a:t>
            </a:r>
            <a:r>
              <a:rPr lang="en-US" sz="2000" b="1" dirty="0"/>
              <a:t>less complex cells</a:t>
            </a:r>
          </a:p>
          <a:p>
            <a:pPr lvl="1"/>
            <a:r>
              <a:rPr lang="en-US" sz="2000" dirty="0"/>
              <a:t>Choosing </a:t>
            </a:r>
            <a:r>
              <a:rPr lang="en-US" sz="2000" b="1" dirty="0"/>
              <a:t>appropriate thresholds </a:t>
            </a:r>
            <a:r>
              <a:rPr lang="en-US" sz="2000" dirty="0"/>
              <a:t>for filtering, to keep high quality cells without removing biologically relevant cell types</a:t>
            </a:r>
          </a:p>
          <a:p>
            <a:endParaRPr lang="en-US" dirty="0"/>
          </a:p>
        </p:txBody>
      </p:sp>
    </p:spTree>
    <p:extLst>
      <p:ext uri="{BB962C8B-B14F-4D97-AF65-F5344CB8AC3E}">
        <p14:creationId xmlns:p14="http://schemas.microsoft.com/office/powerpoint/2010/main" val="295434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C689-0005-710C-5960-37C8A9B3B7DA}"/>
              </a:ext>
            </a:extLst>
          </p:cNvPr>
          <p:cNvSpPr>
            <a:spLocks noGrp="1"/>
          </p:cNvSpPr>
          <p:nvPr>
            <p:ph type="title"/>
          </p:nvPr>
        </p:nvSpPr>
        <p:spPr>
          <a:xfrm>
            <a:off x="838200" y="365126"/>
            <a:ext cx="10255786" cy="912832"/>
          </a:xfrm>
        </p:spPr>
        <p:txBody>
          <a:bodyPr/>
          <a:lstStyle/>
          <a:p>
            <a:r>
              <a:rPr lang="en-US" dirty="0"/>
              <a:t>Fundamental QC metrics</a:t>
            </a:r>
          </a:p>
        </p:txBody>
      </p:sp>
      <p:sp>
        <p:nvSpPr>
          <p:cNvPr id="3" name="Content Placeholder 2">
            <a:extLst>
              <a:ext uri="{FF2B5EF4-FFF2-40B4-BE49-F238E27FC236}">
                <a16:creationId xmlns:a16="http://schemas.microsoft.com/office/drawing/2014/main" id="{1E8142B0-04DA-12C3-14ED-112610A06FE1}"/>
              </a:ext>
            </a:extLst>
          </p:cNvPr>
          <p:cNvSpPr>
            <a:spLocks noGrp="1"/>
          </p:cNvSpPr>
          <p:nvPr>
            <p:ph idx="1"/>
          </p:nvPr>
        </p:nvSpPr>
        <p:spPr>
          <a:xfrm>
            <a:off x="838200" y="1476261"/>
            <a:ext cx="10515600" cy="1597446"/>
          </a:xfrm>
        </p:spPr>
        <p:txBody>
          <a:bodyPr>
            <a:normAutofit/>
          </a:bodyPr>
          <a:lstStyle/>
          <a:p>
            <a:r>
              <a:rPr lang="en-US" sz="2000" dirty="0"/>
              <a:t>Cell QC is commonly performed based on three principal QC covariates: </a:t>
            </a:r>
          </a:p>
          <a:p>
            <a:pPr lvl="1"/>
            <a:r>
              <a:rPr lang="en-US" sz="1600" dirty="0"/>
              <a:t>the number of counts per barcode (count depth), </a:t>
            </a:r>
          </a:p>
          <a:p>
            <a:pPr lvl="1"/>
            <a:r>
              <a:rPr lang="en-US" sz="1600" dirty="0"/>
              <a:t>the number of genes per barcode, and </a:t>
            </a:r>
          </a:p>
          <a:p>
            <a:pPr lvl="1"/>
            <a:r>
              <a:rPr lang="en-US" sz="1600" dirty="0"/>
              <a:t>the fraction of counts from mitochondrial genes per barcode</a:t>
            </a:r>
          </a:p>
          <a:p>
            <a:endParaRPr lang="en-US" dirty="0"/>
          </a:p>
        </p:txBody>
      </p:sp>
      <p:pic>
        <p:nvPicPr>
          <p:cNvPr id="12" name="Picture 11">
            <a:extLst>
              <a:ext uri="{FF2B5EF4-FFF2-40B4-BE49-F238E27FC236}">
                <a16:creationId xmlns:a16="http://schemas.microsoft.com/office/drawing/2014/main" id="{B716E7FA-B3C0-69A5-181B-A96D0B989280}"/>
              </a:ext>
            </a:extLst>
          </p:cNvPr>
          <p:cNvPicPr>
            <a:picLocks noChangeAspect="1"/>
          </p:cNvPicPr>
          <p:nvPr/>
        </p:nvPicPr>
        <p:blipFill>
          <a:blip r:embed="rId3"/>
          <a:stretch>
            <a:fillRect/>
          </a:stretch>
        </p:blipFill>
        <p:spPr>
          <a:xfrm>
            <a:off x="1777816" y="2710747"/>
            <a:ext cx="8636368" cy="4147253"/>
          </a:xfrm>
          <a:prstGeom prst="rect">
            <a:avLst/>
          </a:prstGeom>
        </p:spPr>
      </p:pic>
    </p:spTree>
    <p:extLst>
      <p:ext uri="{BB962C8B-B14F-4D97-AF65-F5344CB8AC3E}">
        <p14:creationId xmlns:p14="http://schemas.microsoft.com/office/powerpoint/2010/main" val="42499362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48800</TotalTime>
  <Words>1860</Words>
  <Application>Microsoft Macintosh PowerPoint</Application>
  <PresentationFormat>Widescreen</PresentationFormat>
  <Paragraphs>175</Paragraphs>
  <Slides>24</Slides>
  <Notes>21</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Avenir Book</vt:lpstr>
      <vt:lpstr>Calibri</vt:lpstr>
      <vt:lpstr>Goldman Sans</vt:lpstr>
      <vt:lpstr>Goldman Sans Thin</vt:lpstr>
      <vt:lpstr>Helvetica Neue</vt:lpstr>
      <vt:lpstr>Office Theme</vt:lpstr>
      <vt:lpstr>Quality Control for Single Cell RNA-seq Data  Daniel Chafamo Seq 28, 2022</vt:lpstr>
      <vt:lpstr>Topics</vt:lpstr>
      <vt:lpstr>Raw sequencing files to count matrices Step 1: BCL to FASTQ</vt:lpstr>
      <vt:lpstr>Raw sequencing files to count matrices Step 1: BCL to FASTQ</vt:lpstr>
      <vt:lpstr>Raw sequencing files to count matrices Step 2: Alignment to reference genome</vt:lpstr>
      <vt:lpstr>Raw sequencing files to count matrices Step 3: Counting reads</vt:lpstr>
      <vt:lpstr>Terra: a scalable platform for biomedical research</vt:lpstr>
      <vt:lpstr>Quality Control </vt:lpstr>
      <vt:lpstr>Fundamental QC metrics</vt:lpstr>
      <vt:lpstr>Fundamental QC metrics</vt:lpstr>
      <vt:lpstr>Appropriate quality control filters vary with platform and  cell types</vt:lpstr>
      <vt:lpstr>Tips</vt:lpstr>
      <vt:lpstr>Identifying Doublets in Single-Cell RNA-Seq Data</vt:lpstr>
      <vt:lpstr>Identifying Doublets in Single-Cell RNA-Seq Data</vt:lpstr>
      <vt:lpstr>Detecting empty drops and correcting for ambient RNA</vt:lpstr>
      <vt:lpstr>Detecting empty drops and correcting for ambient RNA</vt:lpstr>
      <vt:lpstr>CellBender: Tool to detect empty drops and correct ambient RNA</vt:lpstr>
      <vt:lpstr>Normalization of gene expression data</vt:lpstr>
      <vt:lpstr>Why normalize gene expression within a cell? </vt:lpstr>
      <vt:lpstr>Why normalize gene expression within a cell? </vt:lpstr>
      <vt:lpstr>Why normalize gene expression within a cell? </vt:lpstr>
      <vt:lpstr>Normalization of gene expression data</vt:lpstr>
      <vt:lpstr>Is standard normalization appropriate?</vt:lpstr>
      <vt:lpstr>SCTransform: Pearson residual normalization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 Demultiplexing of Pooled Clinical Multiome Samples</dc:title>
  <dc:creator>Daniel Chafamo</dc:creator>
  <cp:lastModifiedBy>Daniel Chafamo</cp:lastModifiedBy>
  <cp:revision>14</cp:revision>
  <dcterms:created xsi:type="dcterms:W3CDTF">2022-03-17T14:18:14Z</dcterms:created>
  <dcterms:modified xsi:type="dcterms:W3CDTF">2022-10-14T17:16:57Z</dcterms:modified>
</cp:coreProperties>
</file>